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076137372" r:id="rId3"/>
    <p:sldId id="2076137367" r:id="rId4"/>
    <p:sldId id="2076137369" r:id="rId5"/>
    <p:sldId id="2076137366" r:id="rId6"/>
    <p:sldId id="257" r:id="rId7"/>
    <p:sldId id="2076137370" r:id="rId8"/>
    <p:sldId id="942" r:id="rId9"/>
    <p:sldId id="945" r:id="rId10"/>
    <p:sldId id="946" r:id="rId11"/>
    <p:sldId id="947" r:id="rId12"/>
    <p:sldId id="632" r:id="rId13"/>
    <p:sldId id="935" r:id="rId14"/>
    <p:sldId id="941" r:id="rId15"/>
    <p:sldId id="2076137371" r:id="rId16"/>
    <p:sldId id="29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7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36371-2A31-4785-9A71-00DEAAAA873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4E106-7BF2-4F12-8D83-CB769A44A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5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6B83-7A68-4FC1-929A-2124F4B3D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6002E7-9461-494A-9ECC-3249098A2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6413-3EAA-48F7-A46B-32A98363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FDE87-00A9-4D8B-915C-F9A2A992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77014-DD94-49D1-AD73-6337F8EE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0A3C-1890-4D12-A97C-7F7D55C0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543D70-3977-415C-ACB5-6D1C5F273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C783C-A0F0-44D7-84F2-2B1E1C64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3383B-180D-4FB9-BE55-261818C0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D8128-F428-4F43-AC18-37FEAD79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2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A420F-4E9A-4309-BE59-46A23649E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6DCAE-301F-4832-A91B-73EAB301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6E136-E8A4-41A0-A59D-6EA435A6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CC01C-1927-4301-9FEF-F43DC93E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92918-90A8-4120-AA2D-BED523EE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242A-8505-493F-A73A-401534F0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4416E-812D-4829-BF97-37DC20009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4DA07-FA7E-41A8-86EA-0C3AA578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AFCD1-6381-4320-905E-30D6DD47A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52A6-0E3D-487D-B7D3-36F82824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2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610E-2318-4604-9886-39669DE7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84994-210E-4091-804C-990EDD054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EA1FD-DBA0-4F4B-84DA-0200E9AC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3736E-2CAC-481B-A8AF-BDAAC64F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11D6C-20D2-4970-979C-68CC00C8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4682-7D84-44E1-8DBE-79D7105E9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95B9-7DA5-40C6-9536-B34885FAF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3E6A0-0205-4394-9041-F092D3666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7C9E5-4E9B-46F7-9661-6270F50D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4690E-599C-41EF-A8C0-61A54FA2B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2A63C-FCCC-4227-A5FF-A503BA0A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C9FC-31C5-4F35-B866-A89411C8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6B63D-E8A6-4619-A39A-D0AA28988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865A-6F25-40C4-932A-1E9B5C8B9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4E594-B62A-49CF-AF40-E8617692F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E45CC-90F2-4648-B83E-6200F99FB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DAC0F-FA0F-4184-AE9F-693E2292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7C663-202A-49AD-B19C-8629A811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A289B-6590-4D98-B708-4A22EB1A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1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251F-E917-4857-9A4E-9F13BBA7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B9FC8-C80C-48C2-90FB-EB4B59DF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C1E73-41B7-470B-8F0C-6C3ECAD70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6A109-DA6B-4647-B661-A82ACD62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B26F4-0418-465B-B041-9F779DC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42241-9F09-455B-9486-BE32ABF4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F9805-FF15-4541-A9CC-1B241D2B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93B9-B24A-46FB-A58F-E95428AE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9026E-C05B-4B7A-8A02-445BC6A3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996CF-7786-47CE-A2DE-4B78AD492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6441E-AE41-4FC0-8E08-8D5FBA5C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11FD9-3D1C-43CC-A523-68CC1448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658F8-3B67-451E-8D28-3CBD3663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9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5CFF-9A08-4EA2-ADDA-6718739E0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4E062-CCBD-453E-AF8F-B6DA29DCD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57C04-42EC-4510-9432-B70E071D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B3126-BA9D-456C-8D43-D7EDE4E54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59FD9-F288-489F-8A94-994C5E1E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C6404-EB12-41BF-B91A-95F04F62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99AFA3-F944-4CE4-8530-ADEA25DE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C4265-F7A1-4429-A516-92FBEADD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1E3F7-51F7-40FB-B3F5-BC3ED9CFC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2C00-C8F7-4B09-8BA8-73EB41AEE955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1A1F8-8F68-4EC2-8204-7D5D135D0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9C52-1E72-4DA6-B5C4-218087425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BF6E-D88B-4D8D-A9EF-E00C46CE8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12810912" TargetMode="External"/><Relationship Id="rId2" Type="http://schemas.openxmlformats.org/officeDocument/2006/relationships/hyperlink" Target="https://vimeo.com/41281097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o.microsoft.com/fwlink/?LinkId=61717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52288C-1E00-4496-A9EB-19A38ABE5D72}"/>
              </a:ext>
            </a:extLst>
          </p:cNvPr>
          <p:cNvSpPr/>
          <p:nvPr/>
        </p:nvSpPr>
        <p:spPr>
          <a:xfrm>
            <a:off x="269629" y="220785"/>
            <a:ext cx="11652739" cy="6416430"/>
          </a:xfrm>
          <a:prstGeom prst="rect">
            <a:avLst/>
          </a:prstGeom>
          <a:solidFill>
            <a:srgbClr val="1F2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EADE6-DCAA-411F-A25B-0985A3335E96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B6064-F23B-4443-B158-DC4E58C82428}"/>
              </a:ext>
            </a:extLst>
          </p:cNvPr>
          <p:cNvSpPr txBox="1"/>
          <p:nvPr/>
        </p:nvSpPr>
        <p:spPr>
          <a:xfrm>
            <a:off x="756093" y="1264533"/>
            <a:ext cx="10825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Klavika Bd" panose="02000803050000020004" pitchFamily="50" charset="0"/>
              </a:rPr>
              <a:t>Making CMMC 2.0 Affordable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Klavika Bd" panose="02000803050000020004" pitchFamily="50" charset="0"/>
              </a:rPr>
              <a:t>For SMBs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6EFC7E-3B38-4374-B6A3-478F1CFD7378}"/>
              </a:ext>
            </a:extLst>
          </p:cNvPr>
          <p:cNvSpPr txBox="1"/>
          <p:nvPr/>
        </p:nvSpPr>
        <p:spPr>
          <a:xfrm>
            <a:off x="269628" y="5420215"/>
            <a:ext cx="11652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Klavika Bd" panose="02000803050000020004" pitchFamily="50" charset="0"/>
              </a:rPr>
              <a:t>January  27, 2022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E12AA3-7543-416F-A516-74E4B6E3F84E}"/>
              </a:ext>
            </a:extLst>
          </p:cNvPr>
          <p:cNvCxnSpPr/>
          <p:nvPr/>
        </p:nvCxnSpPr>
        <p:spPr>
          <a:xfrm>
            <a:off x="3333588" y="4887221"/>
            <a:ext cx="552482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719BDB35-94A5-4268-B439-1229A4806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1" y="3316297"/>
            <a:ext cx="3130061" cy="85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691695-393D-4F1D-8BD0-A32F7C85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75" y="2938779"/>
            <a:ext cx="1914559" cy="15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359344-6322-489B-9350-A545E2B2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13" y="1928004"/>
            <a:ext cx="4630113" cy="35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0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E07505-88D9-4BB6-9092-CCC2EBD0CA4D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68573-C803-B541-BFB5-31B3D3B1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Klavika Bd" panose="02000803050000020004" pitchFamily="50" charset="0"/>
              </a:rPr>
              <a:t>Step 2: SMB Uses PreVeil CMMC Documentation to Develop SSP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E163D-38A9-F74C-BE9C-75E3394F7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82921"/>
            <a:ext cx="5157787" cy="457200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SMB gets System Security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D0F5A-3B62-F14E-A824-346002098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129453"/>
            <a:ext cx="4496696" cy="276125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 Offers a Comprehensive SSP and Policy template for customers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Addresses 85 Controls Covered by PreVeil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Baseline SPRS Score (40+)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200+ Pages Detailed Document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CMMC, ITAR, NIST 800-171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5D248-C346-2C44-BBA3-44E684887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57A634-1718-3643-8A57-2B7FC939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84" y="2581055"/>
            <a:ext cx="2385439" cy="3086565"/>
          </a:xfrm>
          <a:prstGeom prst="rect">
            <a:avLst/>
          </a:prstGeom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22C0F041-0116-BE42-84F7-B083398DB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75" y="2996696"/>
            <a:ext cx="2189526" cy="2833069"/>
          </a:xfrm>
          <a:prstGeom prst="rect">
            <a:avLst/>
          </a:prstGeom>
        </p:spPr>
      </p:pic>
      <p:pic>
        <p:nvPicPr>
          <p:cNvPr id="16" name="Picture 15" descr="A picture containing text, document, screenshot&#10;&#10;Description automatically generated">
            <a:extLst>
              <a:ext uri="{FF2B5EF4-FFF2-40B4-BE49-F238E27FC236}">
                <a16:creationId xmlns:a16="http://schemas.microsoft.com/office/drawing/2014/main" id="{BFA1CBA0-0C55-0544-AA75-F9745AC1A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032" y="2922401"/>
            <a:ext cx="2159689" cy="27944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EEEEF15-E80F-4D5A-A0C8-A5B8976F6D18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F58A532-CBC4-4548-BFAA-492B0D4FFDD0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68573-C803-B541-BFB5-31B3D3B1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Step 3: SMB Address remaining gaps with </a:t>
            </a:r>
            <a:r>
              <a:rPr lang="en-US" dirty="0" err="1">
                <a:latin typeface="Klavika Bd" panose="02000803050000020004" pitchFamily="50" charset="0"/>
              </a:rPr>
              <a:t>eFortresses</a:t>
            </a:r>
            <a:r>
              <a:rPr lang="en-US" dirty="0">
                <a:latin typeface="Klavika Bd" panose="02000803050000020004" pitchFamily="50" charset="0"/>
              </a:rPr>
              <a:t> SaaS &amp; </a:t>
            </a:r>
            <a:r>
              <a:rPr lang="en-US" dirty="0" err="1">
                <a:latin typeface="Klavika Bd" panose="02000803050000020004" pitchFamily="50" charset="0"/>
              </a:rPr>
              <a:t>vCISO</a:t>
            </a:r>
            <a:r>
              <a:rPr lang="en-US" dirty="0">
                <a:latin typeface="Klavika Bd" panose="02000803050000020004" pitchFamily="50" charset="0"/>
              </a:rPr>
              <a:t> Service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E163D-38A9-F74C-BE9C-75E3394F7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417" y="2939528"/>
            <a:ext cx="5157787" cy="4572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SMB gets Full System Security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D0F5A-3B62-F14E-A824-346002098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482787"/>
            <a:ext cx="4496696" cy="276125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Baseline Score from 40 &gt; 100+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 for Audit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any Audit findings,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eFortresses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helps rectify with POAM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CMMC, ITAR, NIST 800-171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5D248-C346-2C44-BBA3-44E684887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57A634-1718-3643-8A57-2B7FC939C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785" y="2938941"/>
            <a:ext cx="2003798" cy="2592752"/>
          </a:xfrm>
          <a:prstGeom prst="rect">
            <a:avLst/>
          </a:prstGeom>
        </p:spPr>
      </p:pic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22C0F041-0116-BE42-84F7-B083398DB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474" y="2743200"/>
            <a:ext cx="2385439" cy="3086565"/>
          </a:xfrm>
          <a:prstGeom prst="rect">
            <a:avLst/>
          </a:prstGeom>
        </p:spPr>
      </p:pic>
      <p:pic>
        <p:nvPicPr>
          <p:cNvPr id="16" name="Picture 15" descr="A picture containing text, document, screenshot&#10;&#10;Description automatically generated">
            <a:extLst>
              <a:ext uri="{FF2B5EF4-FFF2-40B4-BE49-F238E27FC236}">
                <a16:creationId xmlns:a16="http://schemas.microsoft.com/office/drawing/2014/main" id="{BFA1CBA0-0C55-0544-AA75-F9745AC1A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744" y="3428856"/>
            <a:ext cx="2262502" cy="29274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C6DEEF7-BD08-4174-97C5-0CEDBE26DD56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9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FF9093-AE9C-4E57-A126-291B56077F44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E6972-E738-0E41-B675-86AF924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56" y="807936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Compliant</a:t>
            </a:r>
            <a:br>
              <a:rPr lang="en-US" dirty="0">
                <a:latin typeface="Klavika Bd" panose="02000803050000020004" pitchFamily="50" charset="0"/>
              </a:rPr>
            </a:br>
            <a:r>
              <a:rPr lang="en-US" dirty="0">
                <a:latin typeface="Klavika Bd" panose="02000803050000020004" pitchFamily="50" charset="0"/>
              </a:rPr>
              <a:t>110 😊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2CB27D-8D90-A546-B7DD-7EE8A8726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2.0, NIST 800-171, ITAR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2E68D-DC2C-7740-8694-0C699C56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rgbClr val="FFFFFF"/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49DA-D986-0240-A548-DE61F65ED0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1F4AB-C510-4162-8513-ECAF537ED69C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148CEA-1BE6-40AC-A00C-822F5CE1A35B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4675E-FDC4-4D0B-8D9E-EC43513F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PreVeil Compliance Basics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8E7D-5033-4BB8-AAB3-380A54B64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 is a SaaS Cloud Service 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FedRAMP Baseline Moderate Equivalent 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PreVeil Data is Stored on AWS Gov Cloud FedRAMP High by Default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FIPS 140-2 Validated Encryption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DFARS 7012 c-g compliant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721DE-8C89-4B63-9EE5-187BAA8F4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rgbClr val="7F7F7F"/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49DA-D986-0240-A548-DE61F65ED0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7F100-E798-426F-A924-2923AEFCA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>
                    <a:lumMod val="90000"/>
                  </a:schemeClr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74B9BD-08C2-4EA7-8217-3FF6757D17A3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4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DACF58-F1B8-40FF-BD02-27CC9CA1BF6C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D37F39C-F8C8-984E-BBAD-ACAB5DE8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PreVeil Email and Drive Videos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859F60-03E8-F346-BAF5-614A1D08D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PreVeil Email: </a:t>
            </a:r>
            <a:r>
              <a:rPr lang="en-US" dirty="0">
                <a:hlinkClick r:id="rId2"/>
              </a:rPr>
              <a:t>https://vimeo.com/412810970</a:t>
            </a:r>
            <a:endParaRPr lang="en-US" dirty="0"/>
          </a:p>
          <a:p>
            <a:r>
              <a:rPr lang="en-US"/>
              <a:t>PreVeil </a:t>
            </a:r>
            <a:r>
              <a:rPr lang="en-US" dirty="0"/>
              <a:t>Drive:  </a:t>
            </a:r>
            <a:r>
              <a:rPr lang="en-US" dirty="0">
                <a:hlinkClick r:id="rId3"/>
              </a:rPr>
              <a:t>https://vimeo.com/412810912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646A4-C6D9-C543-B4C2-C4BD48015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rgbClr val="7F7F7F"/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49DA-D986-0240-A548-DE61F65ED08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289C1-30FB-D54D-BF0C-ADCB95A44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>
                    <a:lumMod val="90000"/>
                  </a:schemeClr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53E53A-0801-4717-A8D1-852DF299063E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4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2BB232-11AB-4EF4-837C-217ECA5C6155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2F6A3-1EA2-4A5E-8A79-DD1C1F23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796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Q&amp;A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D5F4D-7B1B-4F04-92DF-C8923E8E3384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3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EC7A432-DB8F-4E6F-BA00-B6589718ABD1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5060A5-B5D4-43E3-AE26-06BBDF6F96F4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337911FB-DCA4-475E-BD9D-E417AEB1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04" y="702879"/>
            <a:ext cx="11194542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Klavika Bd" panose="02000803050000020004" pitchFamily="50" charset="0"/>
                <a:cs typeface="Segoe UI Light" panose="020B0502040204020203" pitchFamily="34" charset="0"/>
              </a:rPr>
              <a:t>Follow-up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D64C8-E556-4635-A46E-453C8B1D7BFF}"/>
              </a:ext>
            </a:extLst>
          </p:cNvPr>
          <p:cNvSpPr txBox="1"/>
          <p:nvPr/>
        </p:nvSpPr>
        <p:spPr>
          <a:xfrm>
            <a:off x="1811064" y="3725525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tlambo@efortresses.com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0C7B477A-70A3-4B7B-9F17-E7FF1920D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51" y="3724075"/>
            <a:ext cx="428515" cy="428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C8F9C7-53CA-46EB-8E77-AA5ED78A48FF}"/>
              </a:ext>
            </a:extLst>
          </p:cNvPr>
          <p:cNvSpPr txBox="1"/>
          <p:nvPr/>
        </p:nvSpPr>
        <p:spPr>
          <a:xfrm>
            <a:off x="1811065" y="3207156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eFortresses.com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F210111-7FF1-4D80-BE77-D92A74AB86E7}"/>
              </a:ext>
            </a:extLst>
          </p:cNvPr>
          <p:cNvSpPr txBox="1">
            <a:spLocks/>
          </p:cNvSpPr>
          <p:nvPr/>
        </p:nvSpPr>
        <p:spPr>
          <a:xfrm>
            <a:off x="1323258" y="2252062"/>
            <a:ext cx="2939026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Picture 17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8DF18DF9-51AF-43D5-BF5D-04FFBEC25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42" y="3145161"/>
            <a:ext cx="428515" cy="428515"/>
          </a:xfrm>
          <a:prstGeom prst="rect">
            <a:avLst/>
          </a:prstGeom>
        </p:spPr>
      </p:pic>
      <p:pic>
        <p:nvPicPr>
          <p:cNvPr id="39" name="Picture 38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4A7B2F5F-DC56-450C-BE39-A5930FA1D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51" y="3721501"/>
            <a:ext cx="428515" cy="4285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DCF12A1-C516-4E0E-8FC3-0FA78973D800}"/>
              </a:ext>
            </a:extLst>
          </p:cNvPr>
          <p:cNvSpPr txBox="1"/>
          <p:nvPr/>
        </p:nvSpPr>
        <p:spPr>
          <a:xfrm>
            <a:off x="5529082" y="3282137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sawtst.com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47DC25C0-1B2F-4D80-AFAA-DC01DCFDDE5D}"/>
              </a:ext>
            </a:extLst>
          </p:cNvPr>
          <p:cNvSpPr txBox="1">
            <a:spLocks/>
          </p:cNvSpPr>
          <p:nvPr/>
        </p:nvSpPr>
        <p:spPr>
          <a:xfrm>
            <a:off x="4983716" y="2283436"/>
            <a:ext cx="3104749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3" name="Picture 42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05ACA451-A64A-4160-B2FA-037071C8F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00" y="3211077"/>
            <a:ext cx="428515" cy="42851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DDA3A10-4BC8-4E79-B8F0-77FE56B851E6}"/>
              </a:ext>
            </a:extLst>
          </p:cNvPr>
          <p:cNvSpPr txBox="1"/>
          <p:nvPr/>
        </p:nvSpPr>
        <p:spPr>
          <a:xfrm>
            <a:off x="9123137" y="3784815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sanjeev@preveil.com</a:t>
            </a:r>
          </a:p>
        </p:txBody>
      </p:sp>
      <p:pic>
        <p:nvPicPr>
          <p:cNvPr id="47" name="Picture 46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5EA68FEB-FF0F-4CD0-A94B-FDF9FC79D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64" y="3752756"/>
            <a:ext cx="428515" cy="42851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CB9F5E7-5197-4E87-9C47-1817BE2AD2C9}"/>
              </a:ext>
            </a:extLst>
          </p:cNvPr>
          <p:cNvSpPr txBox="1"/>
          <p:nvPr/>
        </p:nvSpPr>
        <p:spPr>
          <a:xfrm>
            <a:off x="9123137" y="3253990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preveil.com</a:t>
            </a:r>
          </a:p>
        </p:txBody>
      </p: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C9FF2088-E9A0-4BA8-9CF2-3FDAE6CE354D}"/>
              </a:ext>
            </a:extLst>
          </p:cNvPr>
          <p:cNvSpPr txBox="1">
            <a:spLocks/>
          </p:cNvSpPr>
          <p:nvPr/>
        </p:nvSpPr>
        <p:spPr>
          <a:xfrm>
            <a:off x="8577771" y="2255289"/>
            <a:ext cx="2753755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1" name="Picture 50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8A27EF37-0AF4-4CC7-9949-3C27FFFD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55" y="3182930"/>
            <a:ext cx="428515" cy="428515"/>
          </a:xfrm>
          <a:prstGeom prst="rect">
            <a:avLst/>
          </a:prstGeom>
        </p:spPr>
      </p:pic>
      <p:pic>
        <p:nvPicPr>
          <p:cNvPr id="54" name="Picture 5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8A4B0DB-AF49-4FDC-AFFA-BF50388A5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802" y="2225823"/>
            <a:ext cx="1690869" cy="13065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F057E41-3412-F94E-ACC7-F1789D6B746E}"/>
              </a:ext>
            </a:extLst>
          </p:cNvPr>
          <p:cNvSpPr txBox="1"/>
          <p:nvPr/>
        </p:nvSpPr>
        <p:spPr>
          <a:xfrm>
            <a:off x="5447664" y="3782074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Kevin.Dodson@sawtst.com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42B7AB-85E2-49A4-9B25-0588B42F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99" y="2357837"/>
            <a:ext cx="2219632" cy="6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1A8AB5D-ACAE-4C6E-AC1C-417796A92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47" y="2271540"/>
            <a:ext cx="1216286" cy="9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F433961-E9C2-4545-84A9-4CC637B9C03D}"/>
              </a:ext>
            </a:extLst>
          </p:cNvPr>
          <p:cNvSpPr txBox="1"/>
          <p:nvPr/>
        </p:nvSpPr>
        <p:spPr>
          <a:xfrm>
            <a:off x="1812483" y="4217378"/>
            <a:ext cx="310474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678-886-3912</a:t>
            </a:r>
            <a:endParaRPr lang="en-US" sz="16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" name="Picture 27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59DADBA6-B26C-420C-AA40-F4B24725A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70" y="4215928"/>
            <a:ext cx="428515" cy="42851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4F2E96-B267-479D-BB84-5D095580C026}"/>
              </a:ext>
            </a:extLst>
          </p:cNvPr>
          <p:cNvSpPr txBox="1"/>
          <p:nvPr/>
        </p:nvSpPr>
        <p:spPr>
          <a:xfrm>
            <a:off x="5473022" y="4269991"/>
            <a:ext cx="310474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601-462-4200</a:t>
            </a:r>
            <a:endParaRPr lang="en-US" sz="16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9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CE1D0FB0-26B2-4576-B6BA-A180442EF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09" y="4268541"/>
            <a:ext cx="428515" cy="4285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99A4A5B-C83A-4456-BEBA-75FBA364990B}"/>
              </a:ext>
            </a:extLst>
          </p:cNvPr>
          <p:cNvSpPr txBox="1"/>
          <p:nvPr/>
        </p:nvSpPr>
        <p:spPr>
          <a:xfrm>
            <a:off x="9060185" y="4258312"/>
            <a:ext cx="310474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857-353-6480</a:t>
            </a:r>
            <a:endParaRPr lang="en-US" sz="16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" name="Picture 31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A957AB1D-BCB2-4588-8664-4705EE44B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872" y="4256862"/>
            <a:ext cx="428515" cy="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AA850A-D33C-46DD-9E15-15E14EB777DB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6561128-17B9-4C26-A4D3-B7F93CC696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  <a:fld id="{24836D40-AD4B-4803-8709-3DC8DB3D94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5940026-76F9-420C-9E0A-6414F18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  <a:ln w="28575">
            <a:noFill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Agenda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2EC918-599C-4710-B3F8-9E3A809482BE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18">
            <a:extLst>
              <a:ext uri="{FF2B5EF4-FFF2-40B4-BE49-F238E27FC236}">
                <a16:creationId xmlns:a16="http://schemas.microsoft.com/office/drawing/2014/main" id="{FA34DA7A-3918-4F8F-BC04-4D13601015A1}"/>
              </a:ext>
            </a:extLst>
          </p:cNvPr>
          <p:cNvSpPr txBox="1">
            <a:spLocks/>
          </p:cNvSpPr>
          <p:nvPr/>
        </p:nvSpPr>
        <p:spPr>
          <a:xfrm>
            <a:off x="1085676" y="1141380"/>
            <a:ext cx="10515600" cy="4351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F2D57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CMMC 2.0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companies can prepare for CMMC 2.0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2.0 Case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633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AA850A-D33C-46DD-9E15-15E14EB777DB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6561128-17B9-4C26-A4D3-B7F93CC696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  <a:fld id="{24836D40-AD4B-4803-8709-3DC8DB3D94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5940026-76F9-420C-9E0A-6414F18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</a:t>
            </a:r>
            <a:r>
              <a:rPr lang="en-US" altLang="en-US" sz="4000" kern="0" dirty="0" err="1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eFortresses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447B051-7D8B-43ED-A19C-8557954B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8" y="3393055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Taiye Lambo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0ADDE00-5DC5-4278-B232-5303EB8EC75A}"/>
              </a:ext>
            </a:extLst>
          </p:cNvPr>
          <p:cNvSpPr txBox="1"/>
          <p:nvPr/>
        </p:nvSpPr>
        <p:spPr>
          <a:xfrm>
            <a:off x="1271814" y="1292275"/>
            <a:ext cx="9601200" cy="21632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8712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 err="1">
                <a:solidFill>
                  <a:srgbClr val="3F3F3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eFortresses</a:t>
            </a: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Inc. (a Gartner 2013 Cool Vendor and CMMC-AB approved Registered Provider Organization-RPO), is an AI powered Cybersecurity SaaS company that allows customers to self-assess, get validated, get trained, get certified, and reduce their breach probability at a fraction of the time and cost.</a:t>
            </a:r>
            <a:endParaRPr lang="en-US" sz="20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12" rtl="0">
              <a:spcBef>
                <a:spcPts val="0"/>
              </a:spcBef>
              <a:spcAft>
                <a:spcPts val="0"/>
              </a:spcAft>
            </a:pPr>
            <a:br>
              <a:rPr lang="en-US" sz="2000" b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vision is to be the world's most trusted source for predicting and reducing cyber breach probability for both government and commercial sectors.</a:t>
            </a:r>
            <a:endParaRPr lang="en-US" sz="20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62B1CFD-5157-4A6C-97ED-F3602A19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52" y="5868738"/>
            <a:ext cx="2588455" cy="70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38AEFA6-1F62-4FAD-81F2-4C74B87AC2E7}"/>
              </a:ext>
            </a:extLst>
          </p:cNvPr>
          <p:cNvSpPr txBox="1"/>
          <p:nvPr/>
        </p:nvSpPr>
        <p:spPr>
          <a:xfrm>
            <a:off x="1325093" y="4067515"/>
            <a:ext cx="7573459" cy="2460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Founder &amp; CTO, </a:t>
            </a:r>
            <a:r>
              <a:rPr lang="en-US" sz="1800" b="0" i="0" u="none" strike="noStrike" dirty="0" err="1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eFortresses</a:t>
            </a: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 / Founder, HISPI (CMMC-AB LPP)</a:t>
            </a:r>
            <a:endParaRPr lang="en-US" sz="18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fontAlgn="base">
              <a:spcBef>
                <a:spcPts val="841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Held Executive Leadership roles (CISO, </a:t>
            </a:r>
            <a:r>
              <a:rPr lang="en-US" sz="1800" b="0" i="0" u="none" strike="noStrike" dirty="0" err="1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vCISO</a:t>
            </a: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, Director) at  City of Atlanta and Federal Reserve Bank</a:t>
            </a:r>
          </a:p>
          <a:p>
            <a:pPr fontAlgn="base">
              <a:spcBef>
                <a:spcPts val="841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32 years IT and 25 years Information Security on 4 continents</a:t>
            </a: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Author of Attribution: Social and Cyber Spaces on Amazon</a:t>
            </a:r>
            <a:endParaRPr lang="en-US" sz="18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Bachelor’s Degree in Electrical Engineering</a:t>
            </a:r>
            <a:endParaRPr lang="en-US" sz="18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Master’s Degree in Business Information Systems</a:t>
            </a:r>
            <a:endParaRPr lang="en-US" sz="18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2EC918-599C-4710-B3F8-9E3A809482BE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2D4B8-EB92-4AC1-BA36-222219A16210}"/>
              </a:ext>
            </a:extLst>
          </p:cNvPr>
          <p:cNvSpPr/>
          <p:nvPr/>
        </p:nvSpPr>
        <p:spPr>
          <a:xfrm>
            <a:off x="9078040" y="3666039"/>
            <a:ext cx="2201707" cy="23599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03063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A82C35-84E7-47FC-9317-83BEFBF1E184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6561128-17B9-4C26-A4D3-B7F93CC696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  <a:fld id="{24836D40-AD4B-4803-8709-3DC8DB3D94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5940026-76F9-420C-9E0A-6414F18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</a:t>
            </a:r>
            <a:r>
              <a:rPr lang="en-US" altLang="en-US" sz="4000" kern="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SAWTST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447B051-7D8B-43ED-A19C-8557954B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8" y="3393055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Kevin Dodson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0ADDE00-5DC5-4278-B232-5303EB8EC75A}"/>
              </a:ext>
            </a:extLst>
          </p:cNvPr>
          <p:cNvSpPr txBox="1"/>
          <p:nvPr/>
        </p:nvSpPr>
        <p:spPr>
          <a:xfrm>
            <a:off x="1271814" y="1292274"/>
            <a:ext cx="9601200" cy="17926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871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SAWTST, LLC is a defense contractor that provides customized IT solutions to help organizations coordinate and manage their supply chain and logistics operations. They are a Department of Veterans Affairs (VA) verified Service Disabled Veteran Owned Small Business (SDVOSB) with a legacy built on service. </a:t>
            </a:r>
            <a:endParaRPr lang="en-US" sz="2000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38AEFA6-1F62-4FAD-81F2-4C74B87AC2E7}"/>
              </a:ext>
            </a:extLst>
          </p:cNvPr>
          <p:cNvSpPr txBox="1"/>
          <p:nvPr/>
        </p:nvSpPr>
        <p:spPr>
          <a:xfrm>
            <a:off x="1325093" y="4059121"/>
            <a:ext cx="7573459" cy="2460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Compliance Officer, SAWTST</a:t>
            </a:r>
            <a:endParaRPr lang="en-US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Service Disabled Army Veteran</a:t>
            </a:r>
            <a:endParaRPr lang="en-US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Bachelor's Degree in Business Administration</a:t>
            </a:r>
            <a:endParaRPr lang="en-US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Master’s Degree in Information Systems Management</a:t>
            </a:r>
            <a:endParaRPr lang="en-US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Master of Business Administration (MBA) in Operations Management</a:t>
            </a:r>
            <a:endParaRPr lang="en-US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30 years of proven expertise in global logistics, information technology, and cyber security</a:t>
            </a:r>
            <a:endParaRPr lang="en-US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560DA49-1CAB-4FA6-B9C7-5DFE81C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063" y="5358775"/>
            <a:ext cx="1472700" cy="11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0576BF-70AB-42E5-AAE5-D98D2C60D116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2D4B8-EB92-4AC1-BA36-222219A16210}"/>
              </a:ext>
            </a:extLst>
          </p:cNvPr>
          <p:cNvSpPr/>
          <p:nvPr/>
        </p:nvSpPr>
        <p:spPr>
          <a:xfrm>
            <a:off x="9168182" y="3716323"/>
            <a:ext cx="2001759" cy="206739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11606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E4A3ED-72B4-4D13-AA1C-07A1286612A5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6561128-17B9-4C26-A4D3-B7F93CC696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  <a:fld id="{24836D40-AD4B-4803-8709-3DC8DB3D94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5940026-76F9-420C-9E0A-6414F18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</a:t>
            </a:r>
            <a:r>
              <a:rPr lang="en-US" altLang="en-US" sz="4000" kern="0" dirty="0">
                <a:solidFill>
                  <a:srgbClr val="1F2D57"/>
                </a:solidFill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PreVeil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447B051-7D8B-43ED-A19C-8557954B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8" y="3393055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1F2D57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Sanjeev Verma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1F2D57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2D4B8-EB92-4AC1-BA36-222219A16210}"/>
              </a:ext>
            </a:extLst>
          </p:cNvPr>
          <p:cNvSpPr/>
          <p:nvPr/>
        </p:nvSpPr>
        <p:spPr>
          <a:xfrm>
            <a:off x="8672595" y="3462435"/>
            <a:ext cx="2074381" cy="23599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0ADDE00-5DC5-4278-B232-5303EB8EC75A}"/>
              </a:ext>
            </a:extLst>
          </p:cNvPr>
          <p:cNvSpPr txBox="1"/>
          <p:nvPr/>
        </p:nvSpPr>
        <p:spPr>
          <a:xfrm>
            <a:off x="1145776" y="1292275"/>
            <a:ext cx="9601200" cy="157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8713" defTabSz="627301">
              <a:spcBef>
                <a:spcPts val="69"/>
              </a:spcBef>
              <a:tabLst>
                <a:tab pos="165538" algn="l"/>
              </a:tabLst>
              <a:defRPr/>
            </a:pPr>
            <a:r>
              <a:rPr lang="en-US" sz="2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 is a simple, inexpensive and secure Document Collaboration and Email platform for storing and sharing CUI and ITAR data.</a:t>
            </a:r>
          </a:p>
          <a:p>
            <a:pPr marL="8713" algn="ctr" defTabSz="627301">
              <a:spcBef>
                <a:spcPts val="69"/>
              </a:spcBef>
              <a:tabLst>
                <a:tab pos="165538" algn="l"/>
              </a:tabLst>
              <a:defRPr/>
            </a:pPr>
            <a:endParaRPr lang="en-US" sz="2000" spc="-4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13" defTabSz="627301">
              <a:spcBef>
                <a:spcPts val="69"/>
              </a:spcBef>
              <a:tabLst>
                <a:tab pos="165538" algn="l"/>
              </a:tabLst>
              <a:defRPr/>
            </a:pPr>
            <a:r>
              <a:rPr lang="en-US" sz="2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Designed for the enterprise, PreVeil is used by leading defense contractors for CMMC compliance, Supply Chain Collaboration and Incident Response.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038AEFA6-1F62-4FAD-81F2-4C74B87AC2E7}"/>
              </a:ext>
            </a:extLst>
          </p:cNvPr>
          <p:cNvSpPr txBox="1"/>
          <p:nvPr/>
        </p:nvSpPr>
        <p:spPr>
          <a:xfrm>
            <a:off x="1243783" y="4367111"/>
            <a:ext cx="5466488" cy="1958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Co-Founder &amp; Chairman @ PreVeil since 2015</a:t>
            </a:r>
            <a:endParaRPr lang="en-US" sz="20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Previously, co-Founder Airvana</a:t>
            </a:r>
            <a:endParaRPr lang="en-US" sz="20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Business leadership roles, Motorola</a:t>
            </a:r>
            <a:endParaRPr lang="en-US" sz="20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MBA, MIT Sloan School of Management</a:t>
            </a:r>
            <a:endParaRPr lang="en-US" sz="20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841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F3F3F"/>
                </a:solidFill>
                <a:effectLst/>
                <a:latin typeface="Tahoma" panose="020B0604030504040204" pitchFamily="34" charset="0"/>
              </a:rPr>
              <a:t>BS Electrical Engineering, Delhi College of Eng.</a:t>
            </a:r>
            <a:endParaRPr lang="en-US" sz="2000" b="0" i="0" u="none" strike="noStrike" dirty="0">
              <a:solidFill>
                <a:srgbClr val="3F3F3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EBA6FD-CCC8-4009-8C6B-D3E13163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62" y="4273938"/>
            <a:ext cx="5021068" cy="38799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714136-E159-41D5-A3DD-C8ED6C5D3E9B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870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2BB232-11AB-4EF4-837C-217ECA5C6155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2F6A3-1EA2-4A5E-8A79-DD1C1F23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CMMC 1.0 to CMMC 2.0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D5F4D-7B1B-4F04-92DF-C8923E8E3384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21C1962-354B-4F1E-B9F0-4EA0E2A96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67" y="1690688"/>
            <a:ext cx="9349266" cy="4189190"/>
          </a:xfrm>
          <a:ln w="28575">
            <a:solidFill>
              <a:srgbClr val="1F2D57"/>
            </a:solidFill>
          </a:ln>
        </p:spPr>
      </p:pic>
    </p:spTree>
    <p:extLst>
      <p:ext uri="{BB962C8B-B14F-4D97-AF65-F5344CB8AC3E}">
        <p14:creationId xmlns:p14="http://schemas.microsoft.com/office/powerpoint/2010/main" val="20685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2BB232-11AB-4EF4-837C-217ECA5C6155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2F6A3-1EA2-4A5E-8A79-DD1C1F23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Overview of CMMC 2.0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D5F4D-7B1B-4F04-92DF-C8923E8E3384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B18748-0891-4EB0-912A-C9A91ABE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43" y="1563330"/>
            <a:ext cx="9581713" cy="457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2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C7C406-458B-498D-92F5-90B0E7064979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33287-525A-7544-9313-FC636DE3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7685"/>
            <a:ext cx="10985157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PreVeil + </a:t>
            </a:r>
            <a:r>
              <a:rPr lang="en-US" dirty="0" err="1">
                <a:latin typeface="Klavika Bd" panose="02000803050000020004" pitchFamily="50" charset="0"/>
              </a:rPr>
              <a:t>eFortresses</a:t>
            </a:r>
            <a:r>
              <a:rPr lang="en-US" dirty="0">
                <a:latin typeface="Klavika Bd" panose="02000803050000020004" pitchFamily="50" charset="0"/>
              </a:rPr>
              <a:t> = 3 Step Compliance</a:t>
            </a:r>
            <a:br>
              <a:rPr lang="en-US" dirty="0">
                <a:latin typeface="Klavika Bd" panose="02000803050000020004" pitchFamily="50" charset="0"/>
              </a:rPr>
            </a:br>
            <a:r>
              <a:rPr lang="en-US" dirty="0">
                <a:latin typeface="Klavika Bd" panose="02000803050000020004" pitchFamily="50" charset="0"/>
              </a:rPr>
              <a:t>Simple, Secure, Low Cost</a:t>
            </a:r>
            <a:r>
              <a:rPr lang="en-US" dirty="0"/>
              <a:t>	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5EE44F65-3DF6-5649-BE81-831F77FE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3200" dirty="0"/>
          </a:p>
          <a:p>
            <a:r>
              <a:rPr lang="en-US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purpose of CMMC is to protect CUI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 is the way to demonstrate security of the CUI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2.0 Makes attaining Level 2 Compliance Simpler, Less Expensive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 SMB customer achieved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perfect 110/110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DIBCAC audit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BC378-1E8B-724B-B197-F8D07D154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rgbClr val="7F7F7F"/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49DA-D986-0240-A548-DE61F65ED08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AE407-3C41-4B42-B103-B34A091AA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>
                    <a:lumMod val="90000"/>
                  </a:schemeClr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C1D72B-1BFB-4595-8F08-4D1C07AF5DBB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1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2619A2-0320-4582-9CD3-12DF966A0D2A}"/>
              </a:ext>
            </a:extLst>
          </p:cNvPr>
          <p:cNvSpPr/>
          <p:nvPr/>
        </p:nvSpPr>
        <p:spPr>
          <a:xfrm>
            <a:off x="269630" y="188940"/>
            <a:ext cx="11652739" cy="64164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8B32F-5FF9-474F-B7A7-8E20DA79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56504"/>
            <a:ext cx="1086612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Klavika Bd" panose="02000803050000020004" pitchFamily="50" charset="0"/>
              </a:rPr>
              <a:t>Step 1: Add PreVeil to existing O365/</a:t>
            </a:r>
            <a:r>
              <a:rPr lang="en-US" dirty="0" err="1">
                <a:latin typeface="Klavika Bd" panose="02000803050000020004" pitchFamily="50" charset="0"/>
              </a:rPr>
              <a:t>Gsuite</a:t>
            </a:r>
            <a:r>
              <a:rPr lang="en-US" dirty="0">
                <a:latin typeface="Klavika Bd" panose="02000803050000020004" pitchFamily="50" charset="0"/>
              </a:rPr>
              <a:t>/Exchange</a:t>
            </a:r>
            <a:br>
              <a:rPr lang="en-US" dirty="0">
                <a:latin typeface="Klavika Bd" panose="02000803050000020004" pitchFamily="50" charset="0"/>
              </a:rPr>
            </a:br>
            <a:endParaRPr lang="en-US" dirty="0">
              <a:latin typeface="Klavika Bd" panose="02000803050000020004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C1C41-5F38-C44E-AC44-E46ED29DF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22162"/>
            <a:ext cx="10515600" cy="3200400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Deploy In Hours, Only to Users that handle CUI &gt; CUI Secured in Files, Email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Saves time, money, protects CUI with Zero Trust Security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Meets NIST 800-171 DFARS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A9A1B-6C72-514B-90CE-69D151F3A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kern="1200">
                <a:solidFill>
                  <a:srgbClr val="7F7F7F"/>
                </a:solidFill>
                <a:latin typeface="Klavika Regular"/>
                <a:ea typeface="+mn-ea"/>
                <a:cs typeface="Klavika Regular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3F49DA-D986-0240-A548-DE61F65ED0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6B735-8410-214D-9693-EBFDA8179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5"/>
          <a:stretch/>
        </p:blipFill>
        <p:spPr>
          <a:xfrm>
            <a:off x="6195826" y="4009686"/>
            <a:ext cx="3687860" cy="1985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D9832-FACB-7343-8A54-177E2D549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07" y="4155604"/>
            <a:ext cx="3250293" cy="2251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49CFA5-8B4F-F94E-B869-90A1DAF3DE2E}"/>
              </a:ext>
            </a:extLst>
          </p:cNvPr>
          <p:cNvSpPr/>
          <p:nvPr/>
        </p:nvSpPr>
        <p:spPr>
          <a:xfrm>
            <a:off x="6172200" y="6077008"/>
            <a:ext cx="403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Encrypted Drive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0182D1-06A8-CC48-AFE7-F4946BEA6C91}"/>
              </a:ext>
            </a:extLst>
          </p:cNvPr>
          <p:cNvSpPr/>
          <p:nvPr/>
        </p:nvSpPr>
        <p:spPr>
          <a:xfrm>
            <a:off x="1614949" y="6297584"/>
            <a:ext cx="4031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Encrypted Email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EA36-3ADA-4006-A4DC-DE0D0745B1F8}"/>
              </a:ext>
            </a:extLst>
          </p:cNvPr>
          <p:cNvSpPr/>
          <p:nvPr/>
        </p:nvSpPr>
        <p:spPr>
          <a:xfrm>
            <a:off x="0" y="-31845"/>
            <a:ext cx="12192000" cy="6858000"/>
          </a:xfrm>
          <a:prstGeom prst="rect">
            <a:avLst/>
          </a:prstGeom>
          <a:noFill/>
          <a:ln w="5715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699</Words>
  <Application>Microsoft Office PowerPoint</Application>
  <PresentationFormat>Widescreen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Klavika Bd</vt:lpstr>
      <vt:lpstr>Klavika Regular</vt:lpstr>
      <vt:lpstr>Segoe UI Light</vt:lpstr>
      <vt:lpstr>Tahoma</vt:lpstr>
      <vt:lpstr>Univers LT Std 55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CMMC 1.0 to CMMC 2.0</vt:lpstr>
      <vt:lpstr>Overview of CMMC 2.0</vt:lpstr>
      <vt:lpstr>PreVeil + eFortresses = 3 Step Compliance Simple, Secure, Low Cost </vt:lpstr>
      <vt:lpstr>Step 1: Add PreVeil to existing O365/Gsuite/Exchange </vt:lpstr>
      <vt:lpstr>Step 2: SMB Uses PreVeil CMMC Documentation to Develop SSP</vt:lpstr>
      <vt:lpstr>Step 3: SMB Address remaining gaps with eFortresses SaaS &amp; vCISO Service</vt:lpstr>
      <vt:lpstr>Compliant 110 😊</vt:lpstr>
      <vt:lpstr>PreVeil Compliance Basics </vt:lpstr>
      <vt:lpstr>PreVeil Email and Drive Videos</vt:lpstr>
      <vt:lpstr>Q&amp;A</vt:lpstr>
      <vt:lpstr>Follow-up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Orlee Berlove</dc:creator>
  <cp:lastModifiedBy>Orlee Berlove</cp:lastModifiedBy>
  <cp:revision>55</cp:revision>
  <dcterms:created xsi:type="dcterms:W3CDTF">2021-11-16T18:01:00Z</dcterms:created>
  <dcterms:modified xsi:type="dcterms:W3CDTF">2022-01-27T17:55:28Z</dcterms:modified>
</cp:coreProperties>
</file>