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3" r:id="rId21"/>
    <p:sldId id="274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854" y="-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0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go.microsoft.com/fwlink/?LinkId=61717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39C84C-EEB4-4156-9BC6-B45413F23DE4}"/>
              </a:ext>
            </a:extLst>
          </p:cNvPr>
          <p:cNvSpPr/>
          <p:nvPr/>
        </p:nvSpPr>
        <p:spPr>
          <a:xfrm>
            <a:off x="278674" y="492034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2" name="Documentation Challenge Webinar"/>
          <p:cNvSpPr txBox="1">
            <a:spLocks noGrp="1"/>
          </p:cNvSpPr>
          <p:nvPr>
            <p:ph type="ctrTitle"/>
          </p:nvPr>
        </p:nvSpPr>
        <p:spPr>
          <a:xfrm>
            <a:off x="1206498" y="1495754"/>
            <a:ext cx="21971004" cy="46482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05F2A"/>
                </a:solidFill>
                <a:latin typeface="Klavika Bd" panose="02000803050000020004" pitchFamily="50" charset="0"/>
              </a:rPr>
              <a:t>The CMMC </a:t>
            </a:r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Documentation Challenge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E527E-A232-4C27-B42C-783C974814A8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36668F-82B5-4665-917B-E4A69F1C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771" y="7957336"/>
            <a:ext cx="8480166" cy="6552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1A4164-AB7D-445F-A494-F7CD25E6CF8A}"/>
              </a:ext>
            </a:extLst>
          </p:cNvPr>
          <p:cNvSpPr txBox="1"/>
          <p:nvPr/>
        </p:nvSpPr>
        <p:spPr>
          <a:xfrm>
            <a:off x="278673" y="8025453"/>
            <a:ext cx="2382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Klavika Bd" panose="02000803050000020004" pitchFamily="50" charset="0"/>
              </a:rPr>
              <a:t>March 16, 2022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F02122-562C-4F3C-B2E7-8A5742EA9B94}"/>
              </a:ext>
            </a:extLst>
          </p:cNvPr>
          <p:cNvCxnSpPr/>
          <p:nvPr/>
        </p:nvCxnSpPr>
        <p:spPr>
          <a:xfrm>
            <a:off x="9882433" y="7212184"/>
            <a:ext cx="55248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1FC754-8F72-4B24-83AD-2DDAC34E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9777618"/>
            <a:ext cx="2467563" cy="24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0FE893-F7C7-49AA-9FB6-2FA38CF0FDFE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1" name="Media Protection"/>
          <p:cNvSpPr txBox="1">
            <a:spLocks noGrp="1"/>
          </p:cNvSpPr>
          <p:nvPr>
            <p:ph type="title"/>
          </p:nvPr>
        </p:nvSpPr>
        <p:spPr>
          <a:xfrm>
            <a:off x="1313985" y="534080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Media Protection</a:t>
            </a:r>
          </a:p>
        </p:txBody>
      </p:sp>
      <p:sp>
        <p:nvSpPr>
          <p:cNvPr id="192" name="Media Sanitation Records"/>
          <p:cNvSpPr txBox="1">
            <a:spLocks noGrp="1"/>
          </p:cNvSpPr>
          <p:nvPr>
            <p:ph type="body" idx="21"/>
          </p:nvPr>
        </p:nvSpPr>
        <p:spPr>
          <a:xfrm>
            <a:off x="704692" y="2418094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Sanitation Records</a:t>
            </a:r>
          </a:p>
        </p:txBody>
      </p:sp>
      <p:sp>
        <p:nvSpPr>
          <p:cNvPr id="193" name="A Media Sanitation Record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789534" y="4288130"/>
            <a:ext cx="9649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9119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Media Sanitation Record should include:</a:t>
            </a:r>
          </a:p>
          <a:p>
            <a:pPr marL="1737360" lvl="2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of media being sanitized</a:t>
            </a:r>
          </a:p>
          <a:p>
            <a:pPr marL="1737360" lvl="2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 number, if applicable</a:t>
            </a:r>
          </a:p>
          <a:p>
            <a:pPr marL="1737360" lvl="2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encryption status</a:t>
            </a:r>
          </a:p>
          <a:p>
            <a:pPr marL="1737360" lvl="2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Authorized method of sanitation applied</a:t>
            </a:r>
          </a:p>
          <a:p>
            <a:pPr marL="1737360" lvl="2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Authorized resource applying sanitation method</a:t>
            </a:r>
          </a:p>
          <a:p>
            <a:pPr marL="1737360" lvl="2" indent="-579119" defTabSz="2316421">
              <a:spcBef>
                <a:spcPts val="4200"/>
              </a:spcBef>
              <a:defRPr sz="4560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Status</a:t>
            </a:r>
          </a:p>
        </p:txBody>
      </p:sp>
      <p:graphicFrame>
        <p:nvGraphicFramePr>
          <p:cNvPr id="194" name="Table"/>
          <p:cNvGraphicFramePr/>
          <p:nvPr>
            <p:extLst>
              <p:ext uri="{D42A27DB-BD31-4B8C-83A1-F6EECF244321}">
                <p14:modId xmlns:p14="http://schemas.microsoft.com/office/powerpoint/2010/main" val="3438535498"/>
              </p:ext>
            </p:extLst>
          </p:nvPr>
        </p:nvGraphicFramePr>
        <p:xfrm>
          <a:off x="10314092" y="2415735"/>
          <a:ext cx="12889356" cy="9406572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tableStyleId>{4C3C2611-4C71-4FC5-86AE-919BDF0F9419}</a:tableStyleId>
              </a:tblPr>
              <a:tblGrid>
                <a:gridCol w="21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7762">
                <a:tc gridSpan="6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Media Sanitation Record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Media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Asset Number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Encryption Status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CUI?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Sanitization Method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Sanitization Method Performed By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CD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Not Encrypted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No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Shred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Jane Smith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USB Drive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DVD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Disk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ADDF1A4-3A65-4E36-AC26-DFA37181895E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5256D-EDDC-4714-BC6C-5CA396C0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F5CC98C-5D0D-49B7-A24B-3D772A84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32FE2A-4ACF-4B6C-9779-D3C48CBDF0C6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6" name="Personnel Security"/>
          <p:cNvSpPr txBox="1">
            <a:spLocks noGrp="1"/>
          </p:cNvSpPr>
          <p:nvPr>
            <p:ph type="title"/>
          </p:nvPr>
        </p:nvSpPr>
        <p:spPr>
          <a:xfrm>
            <a:off x="616401" y="578356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Personnel Security</a:t>
            </a:r>
          </a:p>
        </p:txBody>
      </p:sp>
      <p:sp>
        <p:nvSpPr>
          <p:cNvPr id="197" name="Personnel Screening Records"/>
          <p:cNvSpPr txBox="1">
            <a:spLocks noGrp="1"/>
          </p:cNvSpPr>
          <p:nvPr>
            <p:ph type="body" idx="21"/>
          </p:nvPr>
        </p:nvSpPr>
        <p:spPr>
          <a:xfrm>
            <a:off x="786084" y="2362075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 Screening Records</a:t>
            </a:r>
          </a:p>
        </p:txBody>
      </p:sp>
      <p:sp>
        <p:nvSpPr>
          <p:cNvPr id="198" name="A Personnel Screening Record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704692" y="3521100"/>
            <a:ext cx="9649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2063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Personnel Screening Record should include: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 Information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 Role Based Screening, if applicable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of Screening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 of Screening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Screening - Issues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Authorized Resource Performing (Initiating) Screening</a:t>
            </a:r>
          </a:p>
          <a:p>
            <a:pPr marL="1536191" lvl="2" indent="-512063" defTabSz="2048204">
              <a:spcBef>
                <a:spcPts val="3700"/>
              </a:spcBef>
              <a:defRPr sz="4032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Access Status</a:t>
            </a:r>
          </a:p>
        </p:txBody>
      </p:sp>
      <p:graphicFrame>
        <p:nvGraphicFramePr>
          <p:cNvPr id="199" name="Table"/>
          <p:cNvGraphicFramePr/>
          <p:nvPr>
            <p:extLst>
              <p:ext uri="{D42A27DB-BD31-4B8C-83A1-F6EECF244321}">
                <p14:modId xmlns:p14="http://schemas.microsoft.com/office/powerpoint/2010/main" val="3601839770"/>
              </p:ext>
            </p:extLst>
          </p:nvPr>
        </p:nvGraphicFramePr>
        <p:xfrm>
          <a:off x="11029360" y="2722562"/>
          <a:ext cx="12568556" cy="9187235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tableStyleId>{4C3C2611-4C71-4FC5-86AE-919BDF0F9419}</a:tableStyleId>
              </a:tblPr>
              <a:tblGrid>
                <a:gridCol w="179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5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5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519">
                <a:tc gridSpan="7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Personnel Screening Records</a:t>
                      </a:r>
                    </a:p>
                  </a:txBody>
                  <a:tcPr marL="50800" marR="50800" marT="41564" marB="41564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1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Personnel Screened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Type of Screening - Based on Role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CUI Access?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Date of Screening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Method of Screening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Results of Screening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Screening Initiated By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1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John Smith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IT Resource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Yes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1/1/2022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ACME Background Checks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None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Jenny Thompson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1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Jane Foster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51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Mark Miller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51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Tom Phillips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sz="24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EA9CF9-9AAD-4D2B-B565-5E958F5F585D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1C3A1-C615-4693-9DA8-2C49A73D4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C9BD240-BD0A-485D-9DA1-9DF2590D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31C32-72CB-4B44-80B7-CC24A03226F5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1" name="Physical Protection"/>
          <p:cNvSpPr txBox="1">
            <a:spLocks noGrp="1"/>
          </p:cNvSpPr>
          <p:nvPr>
            <p:ph type="title"/>
          </p:nvPr>
        </p:nvSpPr>
        <p:spPr>
          <a:xfrm>
            <a:off x="991837" y="790973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Physical Protection</a:t>
            </a:r>
          </a:p>
        </p:txBody>
      </p:sp>
      <p:sp>
        <p:nvSpPr>
          <p:cNvPr id="202" name="Visitor Logs"/>
          <p:cNvSpPr txBox="1">
            <a:spLocks noGrp="1"/>
          </p:cNvSpPr>
          <p:nvPr>
            <p:ph type="body" idx="21"/>
          </p:nvPr>
        </p:nvSpPr>
        <p:spPr>
          <a:xfrm>
            <a:off x="713162" y="2408506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 Logs</a:t>
            </a:r>
          </a:p>
        </p:txBody>
      </p:sp>
      <p:sp>
        <p:nvSpPr>
          <p:cNvPr id="203" name="A Visitor Log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770679" y="3700209"/>
            <a:ext cx="9649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Visitor Log should include: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 Name and Contact Information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of Visit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 for Visit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 Responsible for Escorting the Visitor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of Access 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Access Status</a:t>
            </a:r>
          </a:p>
        </p:txBody>
      </p:sp>
      <p:graphicFrame>
        <p:nvGraphicFramePr>
          <p:cNvPr id="204" name="Table"/>
          <p:cNvGraphicFramePr/>
          <p:nvPr>
            <p:extLst>
              <p:ext uri="{D42A27DB-BD31-4B8C-83A1-F6EECF244321}">
                <p14:modId xmlns:p14="http://schemas.microsoft.com/office/powerpoint/2010/main" val="401359199"/>
              </p:ext>
            </p:extLst>
          </p:nvPr>
        </p:nvGraphicFramePr>
        <p:xfrm>
          <a:off x="10505388" y="2347994"/>
          <a:ext cx="12889356" cy="9406572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tableStyleId>{4C3C2611-4C71-4FC5-86AE-919BDF0F9419}</a:tableStyleId>
              </a:tblPr>
              <a:tblGrid>
                <a:gridCol w="21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7762">
                <a:tc gridSpan="6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Visitor Logs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Visitor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Reason for Visit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Date of Visit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Personnel Escorting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Area(s) of Access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CUI Access?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Visitor 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Meeting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1/1/2022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Jane Smith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Conference Room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No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Visitor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Visitor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Visitor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EA2E264-AAD3-4FEF-AE40-FB264BA9AC5B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B5C01-3BA8-423C-8E8C-EE66E3C2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276707C-10CE-47D0-B12F-B64D37DD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56367E-CA80-4093-9DB1-5E21C6F786D3}"/>
              </a:ext>
            </a:extLst>
          </p:cNvPr>
          <p:cNvSpPr/>
          <p:nvPr/>
        </p:nvSpPr>
        <p:spPr>
          <a:xfrm>
            <a:off x="278674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6" name="Risk Assessment"/>
          <p:cNvSpPr txBox="1">
            <a:spLocks noGrp="1"/>
          </p:cNvSpPr>
          <p:nvPr>
            <p:ph type="title"/>
          </p:nvPr>
        </p:nvSpPr>
        <p:spPr>
          <a:xfrm>
            <a:off x="1182010" y="841257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Risk Assessment</a:t>
            </a:r>
          </a:p>
        </p:txBody>
      </p:sp>
      <p:sp>
        <p:nvSpPr>
          <p:cNvPr id="207" name="Vulnerability Scanning Reports"/>
          <p:cNvSpPr txBox="1">
            <a:spLocks noGrp="1"/>
          </p:cNvSpPr>
          <p:nvPr>
            <p:ph type="body" idx="21"/>
          </p:nvPr>
        </p:nvSpPr>
        <p:spPr>
          <a:xfrm>
            <a:off x="635255" y="2558707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r>
              <a:rPr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 Scanning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</a:t>
            </a:r>
          </a:p>
        </p:txBody>
      </p:sp>
      <p:sp>
        <p:nvSpPr>
          <p:cNvPr id="208" name="A Vulnerability Scanning Reports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572487" y="4657023"/>
            <a:ext cx="761497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Vulnerability Scanning Reports should include: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 Identified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First Identified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Assets Affected by Vulnerability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Severity of Vulnerability</a:t>
            </a:r>
          </a:p>
        </p:txBody>
      </p:sp>
      <p:pic>
        <p:nvPicPr>
          <p:cNvPr id="209" name="Screen Shot 2022-03-11 at 3.36.31 PM.png" descr="Screen Shot 2022-03-11 at 3.36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52" y="3468601"/>
            <a:ext cx="14840753" cy="7821478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D1D1AF-85B9-4344-832C-3F60B93D8E96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8D744-B84F-48E1-BC54-013BE4AD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2D66CCE-C9B3-49EF-92EC-205BAC7D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DC4BBA-3C07-4534-BB72-7A14B57A6F0B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1" name="Security Assessment"/>
          <p:cNvSpPr txBox="1">
            <a:spLocks noGrp="1"/>
          </p:cNvSpPr>
          <p:nvPr>
            <p:ph type="title"/>
          </p:nvPr>
        </p:nvSpPr>
        <p:spPr>
          <a:xfrm>
            <a:off x="774591" y="565333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F05F2A"/>
                </a:solidFill>
                <a:latin typeface="Klavika Bd" panose="02000803050000020004" pitchFamily="50" charset="0"/>
              </a:rPr>
              <a:t>Security Assessment</a:t>
            </a:r>
            <a:endParaRPr dirty="0">
              <a:solidFill>
                <a:srgbClr val="F05F2A"/>
              </a:solidFill>
              <a:latin typeface="Klavika Bd" panose="02000803050000020004" pitchFamily="50" charset="0"/>
            </a:endParaRPr>
          </a:p>
        </p:txBody>
      </p:sp>
      <p:sp>
        <p:nvSpPr>
          <p:cNvPr id="212" name="Plan of Actions and Milestone (POA&amp;M)"/>
          <p:cNvSpPr txBox="1">
            <a:spLocks noGrp="1"/>
          </p:cNvSpPr>
          <p:nvPr>
            <p:ph type="body" idx="21"/>
          </p:nvPr>
        </p:nvSpPr>
        <p:spPr>
          <a:xfrm>
            <a:off x="531559" y="2083363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of Actions and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Milestone (POA&amp;M)</a:t>
            </a:r>
          </a:p>
        </p:txBody>
      </p:sp>
      <p:sp>
        <p:nvSpPr>
          <p:cNvPr id="213" name="A POA&amp;M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278673" y="3905859"/>
            <a:ext cx="7614970" cy="9603163"/>
          </a:xfrm>
          <a:prstGeom prst="rect">
            <a:avLst/>
          </a:prstGeom>
        </p:spPr>
        <p:txBody>
          <a:bodyPr/>
          <a:lstStyle/>
          <a:p>
            <a:pPr marL="414527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POA&amp;M should include: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POA&amp;M Item Explanation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 for POA&amp;M Item 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Start and Completion Dates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Start and Completion Dates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Actions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Deviations from Planned Actions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Explanation of Any Deviations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Milestones</a:t>
            </a:r>
          </a:p>
          <a:p>
            <a:pPr marL="1243583" lvl="2" indent="-414527" defTabSz="1658070">
              <a:spcBef>
                <a:spcPts val="3000"/>
              </a:spcBef>
              <a:defRPr sz="3264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</p:txBody>
      </p:sp>
      <p:graphicFrame>
        <p:nvGraphicFramePr>
          <p:cNvPr id="214" name="Table"/>
          <p:cNvGraphicFramePr/>
          <p:nvPr>
            <p:extLst>
              <p:ext uri="{D42A27DB-BD31-4B8C-83A1-F6EECF244321}">
                <p14:modId xmlns:p14="http://schemas.microsoft.com/office/powerpoint/2010/main" val="1312657551"/>
              </p:ext>
            </p:extLst>
          </p:nvPr>
        </p:nvGraphicFramePr>
        <p:xfrm>
          <a:off x="7736805" y="2355853"/>
          <a:ext cx="16368520" cy="9165732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tableStyleId>{4C3C2611-4C71-4FC5-86AE-919BDF0F9419}</a:tableStyleId>
              </a:tblPr>
              <a:tblGrid>
                <a:gridCol w="137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5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5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439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508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89381">
                <a:tc gridSpan="1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POA&amp;M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15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dirty="0"/>
                        <a:t>POA&amp;M Number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POA&amp;M Detail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POC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Planned Start Date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Planned Completion Date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Actual Start Date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Actual Completion Date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Planned Actions to Address POA&amp;M Item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Deviations for Planned Actions? (Y/N)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Explanation of Deviations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Milestones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b="1"/>
                        <a:t>Status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4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POA&amp;M Item 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MFA Solution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Taylor Brown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1/1/2022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2/28/2022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1/5/2022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Purchase and Install MFA Solution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No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N/A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-Compare MFA Solutions
-Purchase MFA
- Install MFA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In Progress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17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POA&amp;M Item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17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POA&amp;M Item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381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POA&amp;M Item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8BFF8B1-6B9C-41DD-9898-0FE845FE50B9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3B94E-C3E1-4F5D-B221-98481C1FE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7CC7D5B-02FB-40C3-808B-4926EEEF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EC7D6B-3F76-4474-ADCE-A1D7AB805919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Security and Communications Protection"/>
          <p:cNvSpPr txBox="1">
            <a:spLocks noGrp="1"/>
          </p:cNvSpPr>
          <p:nvPr>
            <p:ph type="title"/>
          </p:nvPr>
        </p:nvSpPr>
        <p:spPr>
          <a:xfrm>
            <a:off x="1206498" y="798211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Security and Communications Protection</a:t>
            </a:r>
          </a:p>
        </p:txBody>
      </p:sp>
      <p:sp>
        <p:nvSpPr>
          <p:cNvPr id="222" name="FIPS Validation Certificates"/>
          <p:cNvSpPr txBox="1">
            <a:spLocks noGrp="1"/>
          </p:cNvSpPr>
          <p:nvPr>
            <p:ph type="body" idx="21"/>
          </p:nvPr>
        </p:nvSpPr>
        <p:spPr>
          <a:xfrm>
            <a:off x="629010" y="2756805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r>
              <a:rPr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FIPS Validation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Certificates</a:t>
            </a:r>
          </a:p>
        </p:txBody>
      </p:sp>
      <p:sp>
        <p:nvSpPr>
          <p:cNvPr id="223" name="For security protections, ensure FIPS 140-2 validation…"/>
          <p:cNvSpPr txBox="1">
            <a:spLocks noGrp="1"/>
          </p:cNvSpPr>
          <p:nvPr>
            <p:ph type="body" sz="half" idx="1"/>
          </p:nvPr>
        </p:nvSpPr>
        <p:spPr>
          <a:xfrm>
            <a:off x="396508" y="5398544"/>
            <a:ext cx="761497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security protections, ensure FIPS 140-2 validation</a:t>
            </a:r>
          </a:p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FIPS validation certifications can be found on the NIST Computer Security Resource Center</a:t>
            </a:r>
          </a:p>
        </p:txBody>
      </p:sp>
      <p:pic>
        <p:nvPicPr>
          <p:cNvPr id="224" name="Screen Shot 2022-03-11 at 3.57.10 PM.png" descr="Screen Shot 2022-03-11 at 3.57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313" y="2756805"/>
            <a:ext cx="15625677" cy="8961618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7EA126-B13F-474E-AE90-BE8E276E6533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FC1D6-21A3-4094-8A8C-75C94653D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7DEAB88-4F44-44E4-9149-ECADDBE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91BA23-BECB-4616-A88A-A7F75A603D68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6A1C7-5FD2-49DA-855E-EA7C981900AF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6" name="System and Information Integrity"/>
          <p:cNvSpPr txBox="1">
            <a:spLocks noGrp="1"/>
          </p:cNvSpPr>
          <p:nvPr>
            <p:ph type="title"/>
          </p:nvPr>
        </p:nvSpPr>
        <p:spPr>
          <a:xfrm>
            <a:off x="792059" y="475241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System and Information Integrity</a:t>
            </a:r>
          </a:p>
        </p:txBody>
      </p:sp>
      <p:sp>
        <p:nvSpPr>
          <p:cNvPr id="227" name="Security Alerts and Advisories"/>
          <p:cNvSpPr txBox="1">
            <a:spLocks noGrp="1"/>
          </p:cNvSpPr>
          <p:nvPr>
            <p:ph type="body" idx="21"/>
          </p:nvPr>
        </p:nvSpPr>
        <p:spPr>
          <a:xfrm>
            <a:off x="792060" y="2505320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Alerts and Advisories</a:t>
            </a:r>
          </a:p>
        </p:txBody>
      </p:sp>
      <p:sp>
        <p:nvSpPr>
          <p:cNvPr id="228" name="Singing up, reviewing and taking necessary action in response to security alerts, advisories, and directives from reputable external organizations, such as:…"/>
          <p:cNvSpPr txBox="1">
            <a:spLocks noGrp="1"/>
          </p:cNvSpPr>
          <p:nvPr>
            <p:ph type="body" sz="half" idx="1"/>
          </p:nvPr>
        </p:nvSpPr>
        <p:spPr>
          <a:xfrm>
            <a:off x="502317" y="4467712"/>
            <a:ext cx="10859951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up, reviewing and taking necessary action in response to security alerts, advisories, and directives from reputable external organizations, such as:</a:t>
            </a:r>
          </a:p>
          <a:p>
            <a:pPr lvl="2"/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Agencies</a:t>
            </a:r>
          </a:p>
          <a:p>
            <a:pPr lvl="2"/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 Agencies</a:t>
            </a:r>
          </a:p>
          <a:p>
            <a:pPr lvl="2"/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IT Security Organizations</a:t>
            </a:r>
          </a:p>
        </p:txBody>
      </p:sp>
      <p:pic>
        <p:nvPicPr>
          <p:cNvPr id="229" name="Screen Shot 2022-03-11 at 4.28.45 PM.png" descr="Screen Shot 2022-03-11 at 4.28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9" y="2225529"/>
            <a:ext cx="11034078" cy="1027453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91BA23-BECB-4616-A88A-A7F75A603D68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6A1C7-5FD2-49DA-855E-EA7C981900AF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6" name="System and Information Integrity"/>
          <p:cNvSpPr txBox="1">
            <a:spLocks noGrp="1"/>
          </p:cNvSpPr>
          <p:nvPr>
            <p:ph type="title"/>
          </p:nvPr>
        </p:nvSpPr>
        <p:spPr>
          <a:xfrm>
            <a:off x="980595" y="5424835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F05F2A"/>
                </a:solidFill>
                <a:latin typeface="Klavika Bd" panose="02000803050000020004" pitchFamily="50" charset="0"/>
              </a:rPr>
              <a:t>Finis</a:t>
            </a:r>
            <a:endParaRPr dirty="0">
              <a:solidFill>
                <a:srgbClr val="F05F2A"/>
              </a:solidFill>
              <a:latin typeface="Klavika Bd" panose="020008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12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91BA23-BECB-4616-A88A-A7F75A603D68}"/>
              </a:ext>
            </a:extLst>
          </p:cNvPr>
          <p:cNvSpPr/>
          <p:nvPr/>
        </p:nvSpPr>
        <p:spPr>
          <a:xfrm>
            <a:off x="278674" y="492034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6A1C7-5FD2-49DA-855E-EA7C981900AF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6" name="System and Information Integrity"/>
          <p:cNvSpPr txBox="1">
            <a:spLocks noGrp="1"/>
          </p:cNvSpPr>
          <p:nvPr>
            <p:ph type="title"/>
          </p:nvPr>
        </p:nvSpPr>
        <p:spPr>
          <a:xfrm>
            <a:off x="716645" y="3982012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F05F2A"/>
                </a:solidFill>
                <a:latin typeface="Klavika Bd" panose="02000803050000020004" pitchFamily="50" charset="0"/>
              </a:rPr>
              <a:t>Contact Information</a:t>
            </a:r>
            <a:endParaRPr dirty="0">
              <a:solidFill>
                <a:srgbClr val="F05F2A"/>
              </a:solidFill>
              <a:latin typeface="Klavika Bd" panose="02000803050000020004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DF4FA-AE53-427B-BE84-0A0A2ADD7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852" y="4613099"/>
            <a:ext cx="5554423" cy="429205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3D8EDA2-320A-4D27-9821-73614D56C2A6}"/>
              </a:ext>
            </a:extLst>
          </p:cNvPr>
          <p:cNvSpPr txBox="1">
            <a:spLocks/>
          </p:cNvSpPr>
          <p:nvPr/>
        </p:nvSpPr>
        <p:spPr>
          <a:xfrm>
            <a:off x="4983716" y="5976594"/>
            <a:ext cx="3585249" cy="449818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7D0AD3C-F120-4123-99FF-86EB8AC0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90" y="6278952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229DB-6A58-4363-92E1-A83FB3622561}"/>
              </a:ext>
            </a:extLst>
          </p:cNvPr>
          <p:cNvSpPr txBox="1"/>
          <p:nvPr/>
        </p:nvSpPr>
        <p:spPr>
          <a:xfrm>
            <a:off x="4909295" y="8487848"/>
            <a:ext cx="31047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info@defcert.com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BC192-9756-4902-8526-6EC524B6EF33}"/>
              </a:ext>
            </a:extLst>
          </p:cNvPr>
          <p:cNvSpPr txBox="1"/>
          <p:nvPr/>
        </p:nvSpPr>
        <p:spPr>
          <a:xfrm>
            <a:off x="4859780" y="7890923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Defcert.com</a:t>
            </a:r>
          </a:p>
        </p:txBody>
      </p:sp>
      <p:pic>
        <p:nvPicPr>
          <p:cNvPr id="16" name="Picture 15" descr="Arrow pointing right with a hyperlink to the PowerPoint team blog. Select the image to visit the PowerPoint team blog ">
            <a:hlinkClick r:id="rId4" tooltip="Select here to visit the PowerPoint team blog."/>
            <a:extLst>
              <a:ext uri="{FF2B5EF4-FFF2-40B4-BE49-F238E27FC236}">
                <a16:creationId xmlns:a16="http://schemas.microsoft.com/office/drawing/2014/main" id="{91F5A28A-91BA-4DAD-9744-1D473EB473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96" y="7847871"/>
            <a:ext cx="428515" cy="428515"/>
          </a:xfrm>
          <a:prstGeom prst="rect">
            <a:avLst/>
          </a:prstGeom>
        </p:spPr>
      </p:pic>
      <p:pic>
        <p:nvPicPr>
          <p:cNvPr id="17" name="Picture 16" descr="Arrow pointing right with a hyperlink to the PowerPoint team blog. Select the image to visit the PowerPoint team blog ">
            <a:hlinkClick r:id="rId4" tooltip="Select here to visit the PowerPoint team blog."/>
            <a:extLst>
              <a:ext uri="{FF2B5EF4-FFF2-40B4-BE49-F238E27FC236}">
                <a16:creationId xmlns:a16="http://schemas.microsoft.com/office/drawing/2014/main" id="{25D9DD10-3BCE-4C06-9965-E5FEC78CB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66" y="8402588"/>
            <a:ext cx="428515" cy="4285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1896C8-96F5-4CE9-852A-766466A3CED1}"/>
              </a:ext>
            </a:extLst>
          </p:cNvPr>
          <p:cNvSpPr txBox="1"/>
          <p:nvPr/>
        </p:nvSpPr>
        <p:spPr>
          <a:xfrm>
            <a:off x="16369956" y="8462225"/>
            <a:ext cx="31047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compliance@preveil.com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CED9D-54C2-40E7-BE67-98518AFC7324}"/>
              </a:ext>
            </a:extLst>
          </p:cNvPr>
          <p:cNvSpPr txBox="1"/>
          <p:nvPr/>
        </p:nvSpPr>
        <p:spPr>
          <a:xfrm>
            <a:off x="16333767" y="7761437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Preveil.com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9B54C64D-0ECD-4EEF-A2A3-EE3EC190A5D7}"/>
              </a:ext>
            </a:extLst>
          </p:cNvPr>
          <p:cNvSpPr txBox="1">
            <a:spLocks/>
          </p:cNvSpPr>
          <p:nvPr/>
        </p:nvSpPr>
        <p:spPr>
          <a:xfrm>
            <a:off x="15840995" y="5976594"/>
            <a:ext cx="3585249" cy="449818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Picture 27" descr="Arrow pointing right with a hyperlink to the PowerPoint team blog. Select the image to visit the PowerPoint team blog ">
            <a:hlinkClick r:id="rId4" tooltip="Select here to visit the PowerPoint team blog."/>
            <a:extLst>
              <a:ext uri="{FF2B5EF4-FFF2-40B4-BE49-F238E27FC236}">
                <a16:creationId xmlns:a16="http://schemas.microsoft.com/office/drawing/2014/main" id="{7F6B7A68-7BA8-4B3E-8454-9DA440931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187" y="7773601"/>
            <a:ext cx="428515" cy="428515"/>
          </a:xfrm>
          <a:prstGeom prst="rect">
            <a:avLst/>
          </a:prstGeom>
        </p:spPr>
      </p:pic>
      <p:pic>
        <p:nvPicPr>
          <p:cNvPr id="29" name="Picture 28" descr="Arrow pointing right with a hyperlink to the PowerPoint team blog. Select the image to visit the PowerPoint team blog ">
            <a:hlinkClick r:id="rId4" tooltip="Select here to visit the PowerPoint team blog."/>
            <a:extLst>
              <a:ext uri="{FF2B5EF4-FFF2-40B4-BE49-F238E27FC236}">
                <a16:creationId xmlns:a16="http://schemas.microsoft.com/office/drawing/2014/main" id="{1D6F58D4-6E9E-46B4-97F2-161CF8C69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385" y="8374011"/>
            <a:ext cx="428515" cy="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07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B90CC8-8840-46FC-A093-E1470B486219}"/>
              </a:ext>
            </a:extLst>
          </p:cNvPr>
          <p:cNvSpPr/>
          <p:nvPr/>
        </p:nvSpPr>
        <p:spPr>
          <a:xfrm>
            <a:off x="278674" y="492034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2" name="Documentation Challenge Webina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latin typeface="Klavika Bd" panose="02000803050000020004" pitchFamily="50" charset="0"/>
              </a:rPr>
              <a:t>Documentation </a:t>
            </a:r>
            <a:r>
              <a:rPr lang="en-US" dirty="0">
                <a:latin typeface="Klavika Bd" panose="02000803050000020004" pitchFamily="50" charset="0"/>
              </a:rPr>
              <a:t>Examples</a:t>
            </a:r>
            <a:endParaRPr dirty="0">
              <a:latin typeface="Klavika Bd" panose="0200080305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E527E-A232-4C27-B42C-783C974814A8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16011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22CBA9-53FA-4DB6-BB8A-2DA27E37D344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Access Control"/>
          <p:cNvSpPr txBox="1">
            <a:spLocks noGrp="1"/>
          </p:cNvSpPr>
          <p:nvPr>
            <p:ph type="title"/>
          </p:nvPr>
        </p:nvSpPr>
        <p:spPr>
          <a:xfrm>
            <a:off x="278675" y="719662"/>
            <a:ext cx="23826652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Access Control</a:t>
            </a:r>
          </a:p>
        </p:txBody>
      </p:sp>
      <p:sp>
        <p:nvSpPr>
          <p:cNvPr id="156" name="Assigned Responsibilities"/>
          <p:cNvSpPr txBox="1">
            <a:spLocks noGrp="1"/>
          </p:cNvSpPr>
          <p:nvPr>
            <p:ph type="body" idx="21"/>
          </p:nvPr>
        </p:nvSpPr>
        <p:spPr>
          <a:xfrm>
            <a:off x="635254" y="2874556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Assigned Responsibilities</a:t>
            </a:r>
          </a:p>
        </p:txBody>
      </p:sp>
      <p:sp>
        <p:nvSpPr>
          <p:cNvPr id="157" name="An Assigned Responsibilities Matrix (RAM)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635255" y="4706725"/>
            <a:ext cx="9828498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Assigned Responsibilities Matrix (RAM) should include:</a:t>
            </a:r>
          </a:p>
          <a:p>
            <a:pPr lvl="1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Responsibilities/Tasks to be completed</a:t>
            </a:r>
          </a:p>
          <a:p>
            <a:pPr lvl="1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Roles that will complete those tasks</a:t>
            </a:r>
          </a:p>
          <a:p>
            <a:pPr lvl="1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Individuals within those roles that will be addressing those tasks</a:t>
            </a:r>
          </a:p>
        </p:txBody>
      </p:sp>
      <p:pic>
        <p:nvPicPr>
          <p:cNvPr id="158" name="Screen Shot 2022-03-11 at 1.20.39 PM.png" descr="Screen Shot 2022-03-11 at 1.20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092" y="2744768"/>
            <a:ext cx="13321653" cy="8226464"/>
          </a:xfrm>
          <a:prstGeom prst="rect">
            <a:avLst/>
          </a:prstGeom>
          <a:ln w="12700">
            <a:miter lim="400000"/>
          </a:ln>
          <a:effectLst>
            <a:glow rad="127000">
              <a:schemeClr val="bg2">
                <a:alpha val="80000"/>
              </a:schemeClr>
            </a:glow>
            <a:outerShdw blurRad="50800" dist="215900" dir="5400000" algn="ctr" rotWithShape="0">
              <a:schemeClr val="bg1">
                <a:lumMod val="85000"/>
              </a:schemeClr>
            </a:outerShdw>
            <a:softEdge rad="762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0BCDB3-7E5E-422B-9543-FAD747BF83CF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49DA7-70B3-42CA-8F7E-F5034004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410" y="9624483"/>
            <a:ext cx="7152241" cy="552673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369E40E-0491-480E-B6BD-8F203908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140" y="11686347"/>
            <a:ext cx="1346013" cy="13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243BD8-E8A5-43E9-94A0-7A11BB5A0FC5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Awareness and Training"/>
          <p:cNvSpPr txBox="1">
            <a:spLocks noGrp="1"/>
          </p:cNvSpPr>
          <p:nvPr>
            <p:ph type="title"/>
          </p:nvPr>
        </p:nvSpPr>
        <p:spPr>
          <a:xfrm>
            <a:off x="704692" y="490281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Awareness and Training</a:t>
            </a:r>
          </a:p>
        </p:txBody>
      </p:sp>
      <p:sp>
        <p:nvSpPr>
          <p:cNvPr id="161" name="Training Documentation"/>
          <p:cNvSpPr txBox="1">
            <a:spLocks noGrp="1"/>
          </p:cNvSpPr>
          <p:nvPr>
            <p:ph type="body" idx="21"/>
          </p:nvPr>
        </p:nvSpPr>
        <p:spPr>
          <a:xfrm>
            <a:off x="704691" y="2371936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Documentation</a:t>
            </a:r>
          </a:p>
        </p:txBody>
      </p:sp>
      <p:sp>
        <p:nvSpPr>
          <p:cNvPr id="162" name="There are multiple types of Training documentation including,  Role based training, Security Awareness Training, and Insider Threat Training.…"/>
          <p:cNvSpPr txBox="1">
            <a:spLocks noGrp="1"/>
          </p:cNvSpPr>
          <p:nvPr>
            <p:ph type="body" sz="half" idx="1"/>
          </p:nvPr>
        </p:nvSpPr>
        <p:spPr>
          <a:xfrm>
            <a:off x="704692" y="4077285"/>
            <a:ext cx="10284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023821">
              <a:spcBef>
                <a:spcPts val="3700"/>
              </a:spcBef>
              <a:buNone/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multiple types of Training documentation including,  Role based training, Security Awareness Training, and Insider Threat Training.</a:t>
            </a:r>
          </a:p>
          <a:p>
            <a:pPr marL="505968" indent="-505968" defTabSz="2023821">
              <a:spcBef>
                <a:spcPts val="3700"/>
              </a:spcBef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training must be documented in an Employee Training Log that includes the following information:</a:t>
            </a:r>
          </a:p>
          <a:p>
            <a:pPr marL="1517903" lvl="2" indent="-505968" defTabSz="2023821">
              <a:spcBef>
                <a:spcPts val="3700"/>
              </a:spcBef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 Training</a:t>
            </a:r>
          </a:p>
          <a:p>
            <a:pPr marL="1517903" lvl="2" indent="-505968" defTabSz="2023821">
              <a:spcBef>
                <a:spcPts val="3700"/>
              </a:spcBef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of Training</a:t>
            </a:r>
          </a:p>
          <a:p>
            <a:pPr marL="1517903" lvl="2" indent="-505968" defTabSz="2023821">
              <a:spcBef>
                <a:spcPts val="3700"/>
              </a:spcBef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Who Took the Training</a:t>
            </a:r>
          </a:p>
          <a:p>
            <a:pPr marL="1517903" lvl="2" indent="-505968" defTabSz="2023821">
              <a:spcBef>
                <a:spcPts val="3700"/>
              </a:spcBef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Administrator</a:t>
            </a:r>
          </a:p>
          <a:p>
            <a:pPr marL="1517903" lvl="2" indent="-505968" defTabSz="2023821">
              <a:spcBef>
                <a:spcPts val="3700"/>
              </a:spcBef>
              <a:defRPr sz="3984"/>
            </a:pP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Frequency of Training</a:t>
            </a:r>
          </a:p>
        </p:txBody>
      </p:sp>
      <p:graphicFrame>
        <p:nvGraphicFramePr>
          <p:cNvPr id="163" name="Table"/>
          <p:cNvGraphicFramePr/>
          <p:nvPr>
            <p:extLst>
              <p:ext uri="{D42A27DB-BD31-4B8C-83A1-F6EECF244321}">
                <p14:modId xmlns:p14="http://schemas.microsoft.com/office/powerpoint/2010/main" val="2835198643"/>
              </p:ext>
            </p:extLst>
          </p:nvPr>
        </p:nvGraphicFramePr>
        <p:xfrm>
          <a:off x="11304263" y="2339175"/>
          <a:ext cx="12086245" cy="9347172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{4C3C2611-4C71-4FC5-86AE-919BDF0F9419}</a:tableStyleId>
              </a:tblPr>
              <a:tblGrid>
                <a:gridCol w="241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7862">
                <a:tc gridSpan="5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Employee Training Log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8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Employee Name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Training Name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Date of Training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Training Administrator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Frequency of Training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8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Employee 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Training 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1/1/2022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John Smith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Quarterly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78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Employee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78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Employee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78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Employee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88E7540-318C-473A-9443-BFA8D1890FDB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FA620-9EBE-4F0E-B8E1-5FD992F0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D7EE526-1CC2-4F31-904C-A46ABB85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199772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325C3C-23FB-471F-A85F-556928AD8631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Audit and Accountability"/>
          <p:cNvSpPr txBox="1">
            <a:spLocks noGrp="1"/>
          </p:cNvSpPr>
          <p:nvPr>
            <p:ph type="title"/>
          </p:nvPr>
        </p:nvSpPr>
        <p:spPr>
          <a:xfrm>
            <a:off x="927486" y="858731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Audit and Accountability</a:t>
            </a:r>
          </a:p>
        </p:txBody>
      </p:sp>
      <p:sp>
        <p:nvSpPr>
          <p:cNvPr id="166" name="Auditable Event List"/>
          <p:cNvSpPr txBox="1">
            <a:spLocks noGrp="1"/>
          </p:cNvSpPr>
          <p:nvPr>
            <p:ph type="body" idx="21"/>
          </p:nvPr>
        </p:nvSpPr>
        <p:spPr>
          <a:xfrm>
            <a:off x="798989" y="2359453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Auditable Event List</a:t>
            </a:r>
          </a:p>
        </p:txBody>
      </p:sp>
      <p:sp>
        <p:nvSpPr>
          <p:cNvPr id="167" name="An Auditable Event List should include the following:…"/>
          <p:cNvSpPr txBox="1">
            <a:spLocks noGrp="1"/>
          </p:cNvSpPr>
          <p:nvPr>
            <p:ph type="body" sz="half" idx="1"/>
          </p:nvPr>
        </p:nvSpPr>
        <p:spPr>
          <a:xfrm>
            <a:off x="739178" y="4112837"/>
            <a:ext cx="10284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Auditable Event List should include the following:</a:t>
            </a:r>
          </a:p>
          <a:p>
            <a:pPr lvl="2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Event IDs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description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Intended use (passive monitoring, use in analysis or reporting, alerting for immediate investigation)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8" name="Table"/>
          <p:cNvGraphicFramePr/>
          <p:nvPr>
            <p:extLst>
              <p:ext uri="{D42A27DB-BD31-4B8C-83A1-F6EECF244321}">
                <p14:modId xmlns:p14="http://schemas.microsoft.com/office/powerpoint/2010/main" val="3315278231"/>
              </p:ext>
            </p:extLst>
          </p:nvPr>
        </p:nvGraphicFramePr>
        <p:xfrm>
          <a:off x="10897386" y="2359453"/>
          <a:ext cx="13079442" cy="9383927"/>
        </p:xfrm>
        <a:graphic>
          <a:graphicData uri="http://schemas.openxmlformats.org/drawingml/2006/table">
            <a:tbl>
              <a:tblPr firstCol="1">
                <a:effectLst>
                  <a:outerShdw blurRad="241300" dist="38100" dir="5400000" algn="ctr" rotWithShape="0">
                    <a:srgbClr val="000000"/>
                  </a:outerShdw>
                </a:effectLst>
                <a:tableStyleId>{4C3C2611-4C71-4FC5-86AE-919BDF0F9419}</a:tableStyleId>
              </a:tblPr>
              <a:tblGrid>
                <a:gridCol w="341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2639">
                <a:tc gridSpan="4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Auditable Events</a:t>
                      </a:r>
                    </a:p>
                  </a:txBody>
                  <a:tcPr marL="50800" marR="50800" marT="41564" marB="41564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r>
                        <a:rPr lang="en-US" sz="2400" b="1" dirty="0"/>
                        <a:t>Windows Event ID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Potential Criticality</a:t>
                      </a:r>
                      <a:endParaRPr lang="en-US" sz="2400" dirty="0"/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Event Summary</a:t>
                      </a:r>
                      <a:endParaRPr lang="en-US" sz="2400"/>
                    </a:p>
                  </a:txBody>
                  <a:tcPr anchor="ctr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Rationale</a:t>
                      </a:r>
                    </a:p>
                  </a:txBody>
                  <a:tcPr anchor="ctr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r>
                        <a:rPr lang="en-US" sz="2400"/>
                        <a:t>4618</a:t>
                      </a:r>
                    </a:p>
                  </a:txBody>
                  <a:tcPr anchor="ctr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 anchor="ctr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 monitored security event pattern has occurred.</a:t>
                      </a:r>
                    </a:p>
                  </a:txBody>
                  <a:tcPr anchor="ctr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Investigate immediately</a:t>
                      </a:r>
                    </a:p>
                  </a:txBody>
                  <a:tcPr anchor="ctr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r>
                        <a:rPr lang="en-US" sz="2400"/>
                        <a:t>4649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replay attack was detected. May be a harmless false positive due to misconfiguration error.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Investigate immediately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r>
                        <a:rPr lang="en-US" sz="2400" dirty="0"/>
                        <a:t>4892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property of Certificate Services changed.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Monitor for unexpected occurrences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r>
                        <a:rPr lang="en-US" sz="2400" dirty="0"/>
                        <a:t>4720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user account was created.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Monitor for increased occurrences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CAA238E-1943-4327-8BC4-0BB4A47CAC97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73F1FE-7612-4370-949F-E851ABED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4749D8-CE43-4FAF-B120-2497B116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BE0867-C09A-4314-A1FA-85829723DD2D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0" name="Configuration Management"/>
          <p:cNvSpPr txBox="1">
            <a:spLocks noGrp="1"/>
          </p:cNvSpPr>
          <p:nvPr>
            <p:ph type="title"/>
          </p:nvPr>
        </p:nvSpPr>
        <p:spPr>
          <a:xfrm>
            <a:off x="1247997" y="802169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Configuration Management</a:t>
            </a:r>
          </a:p>
        </p:txBody>
      </p:sp>
      <p:sp>
        <p:nvSpPr>
          <p:cNvPr id="171" name="Baseline Configuration/Asset Inventory"/>
          <p:cNvSpPr txBox="1">
            <a:spLocks noGrp="1"/>
          </p:cNvSpPr>
          <p:nvPr>
            <p:ph type="body" idx="21"/>
          </p:nvPr>
        </p:nvSpPr>
        <p:spPr>
          <a:xfrm>
            <a:off x="635255" y="2535625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r>
              <a:rPr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Baseline Configuration/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 Inventory</a:t>
            </a:r>
          </a:p>
        </p:txBody>
      </p:sp>
      <p:sp>
        <p:nvSpPr>
          <p:cNvPr id="172" name="A Baseline Configuration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802868" y="5035366"/>
            <a:ext cx="10284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Baseline Configuration should include: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Operating System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Installed</a:t>
            </a:r>
          </a:p>
          <a:p>
            <a:pPr lvl="2"/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</a:t>
            </a: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Version (if applicable)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Antivirus Solution</a:t>
            </a:r>
          </a:p>
        </p:txBody>
      </p:sp>
      <p:graphicFrame>
        <p:nvGraphicFramePr>
          <p:cNvPr id="173" name="Table"/>
          <p:cNvGraphicFramePr/>
          <p:nvPr>
            <p:extLst>
              <p:ext uri="{D42A27DB-BD31-4B8C-83A1-F6EECF244321}">
                <p14:modId xmlns:p14="http://schemas.microsoft.com/office/powerpoint/2010/main" val="2701220393"/>
              </p:ext>
            </p:extLst>
          </p:nvPr>
        </p:nvGraphicFramePr>
        <p:xfrm>
          <a:off x="11087468" y="2265189"/>
          <a:ext cx="12889360" cy="9406572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chemeClr val="tx1">
                      <a:lumMod val="50000"/>
                    </a:schemeClr>
                  </a:outerShdw>
                </a:effectLst>
                <a:tableStyleId>{4C3C2611-4C71-4FC5-86AE-919BDF0F9419}</a:tableStyleId>
              </a:tblPr>
              <a:tblGrid>
                <a:gridCol w="257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7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7762">
                <a:tc gridSpan="5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Baseline Configurations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Asset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Operating System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Applications Installed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Patch Version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Antivirus Solution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Computer 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Windows 11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MS Office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400" dirty="0"/>
                        <a:t>21H2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MS Defender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Computer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Computer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Computer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FB1CBA8-1FA4-43BD-8ED3-9556D0F89A44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A3F7D-584E-4D2E-9216-C3617D75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2644BF-F98F-414C-B498-EF8C1758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AC0D02-375F-411B-956B-A545509D6672}"/>
              </a:ext>
            </a:extLst>
          </p:cNvPr>
          <p:cNvSpPr/>
          <p:nvPr/>
        </p:nvSpPr>
        <p:spPr>
          <a:xfrm>
            <a:off x="278674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5" name="Identification and Authentication"/>
          <p:cNvSpPr txBox="1">
            <a:spLocks noGrp="1"/>
          </p:cNvSpPr>
          <p:nvPr>
            <p:ph type="title"/>
          </p:nvPr>
        </p:nvSpPr>
        <p:spPr>
          <a:xfrm>
            <a:off x="776657" y="851192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</a:rPr>
              <a:t>Identification and Authentication </a:t>
            </a:r>
          </a:p>
        </p:txBody>
      </p:sp>
      <p:sp>
        <p:nvSpPr>
          <p:cNvPr id="176" name="Password Policy"/>
          <p:cNvSpPr txBox="1">
            <a:spLocks noGrp="1"/>
          </p:cNvSpPr>
          <p:nvPr>
            <p:ph type="body" idx="21"/>
          </p:nvPr>
        </p:nvSpPr>
        <p:spPr>
          <a:xfrm>
            <a:off x="776656" y="3096333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 Policy</a:t>
            </a:r>
          </a:p>
        </p:txBody>
      </p:sp>
      <p:sp>
        <p:nvSpPr>
          <p:cNvPr id="177" name="A Password Policy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703468" y="4951051"/>
            <a:ext cx="10284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Password Policy should include: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minimum password complexity permitted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 reuse 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Frequency of password change</a:t>
            </a:r>
          </a:p>
        </p:txBody>
      </p:sp>
      <p:pic>
        <p:nvPicPr>
          <p:cNvPr id="178" name="Screen Shot 2022-03-11 at 1.59.51 PM.png" descr="Screen Shot 2022-03-11 at 1.59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368" y="3159055"/>
            <a:ext cx="12917985" cy="7645338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F1790F-03E7-4C10-8A55-D86EDFA1DBD3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25978-1457-47F7-8D57-9C8856F61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97EC361-2E58-47A2-A1FC-CBD087EB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B8592B-1F6E-4EF2-B82E-9F987EEA8070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0" name="Incident Response"/>
          <p:cNvSpPr txBox="1">
            <a:spLocks noGrp="1"/>
          </p:cNvSpPr>
          <p:nvPr>
            <p:ph type="title"/>
          </p:nvPr>
        </p:nvSpPr>
        <p:spPr>
          <a:xfrm>
            <a:off x="635254" y="632486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Incident Response</a:t>
            </a:r>
          </a:p>
        </p:txBody>
      </p:sp>
      <p:sp>
        <p:nvSpPr>
          <p:cNvPr id="181" name="Incident Response Plan"/>
          <p:cNvSpPr txBox="1">
            <a:spLocks noGrp="1"/>
          </p:cNvSpPr>
          <p:nvPr>
            <p:ph type="body" idx="21"/>
          </p:nvPr>
        </p:nvSpPr>
        <p:spPr>
          <a:xfrm>
            <a:off x="985705" y="2834408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Response Plan</a:t>
            </a:r>
          </a:p>
        </p:txBody>
      </p:sp>
      <p:sp>
        <p:nvSpPr>
          <p:cNvPr id="182" name="An Incident Response Plan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985705" y="4087556"/>
            <a:ext cx="10284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Incident Response Plan should include: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Handling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Reporting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Response Testing</a:t>
            </a:r>
          </a:p>
        </p:txBody>
      </p:sp>
      <p:pic>
        <p:nvPicPr>
          <p:cNvPr id="183" name="Screen Shot 2022-03-11 at 2.07.25 PM.png" descr="Screen Shot 2022-03-11 at 2.07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297" y="2236042"/>
            <a:ext cx="11586998" cy="9731820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</p:pic>
      <p:sp>
        <p:nvSpPr>
          <p:cNvPr id="184" name="Screenshot from NIST IR Plan Template: https://nvlpubs.nist.gov/nistpubs/specialpublications/nist.sp.800-61r2.pdf"/>
          <p:cNvSpPr txBox="1"/>
          <p:nvPr/>
        </p:nvSpPr>
        <p:spPr>
          <a:xfrm>
            <a:off x="635254" y="12501778"/>
            <a:ext cx="11826622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dirty="0"/>
              <a:t>Screenshot from NIST IR Plan Template: https://nvlpubs.nist.gov/nistpubs/specialpublications/nist.sp.800-61r2.pdf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1B43A-2C16-4441-B72A-928077FC0206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E4FF5A-D7C3-4905-8C66-6F9BC75EB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BC550CC-0EF5-445E-9651-B129D2D0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C70560-3B69-424C-9C40-57D30B491CC4}"/>
              </a:ext>
            </a:extLst>
          </p:cNvPr>
          <p:cNvSpPr/>
          <p:nvPr/>
        </p:nvSpPr>
        <p:spPr>
          <a:xfrm>
            <a:off x="278673" y="448491"/>
            <a:ext cx="23826652" cy="128190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6" name="Maintenance"/>
          <p:cNvSpPr txBox="1">
            <a:spLocks noGrp="1"/>
          </p:cNvSpPr>
          <p:nvPr>
            <p:ph type="title"/>
          </p:nvPr>
        </p:nvSpPr>
        <p:spPr>
          <a:xfrm>
            <a:off x="1106595" y="534080"/>
            <a:ext cx="21971001" cy="14331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05F2A"/>
                </a:solidFill>
                <a:latin typeface="Klavika Bd" panose="02000803050000020004" pitchFamily="50" charset="0"/>
              </a:rPr>
              <a:t>Maintenance</a:t>
            </a:r>
          </a:p>
        </p:txBody>
      </p:sp>
      <p:sp>
        <p:nvSpPr>
          <p:cNvPr id="187" name="Maintenance Schedule"/>
          <p:cNvSpPr txBox="1">
            <a:spLocks noGrp="1"/>
          </p:cNvSpPr>
          <p:nvPr>
            <p:ph type="body" idx="21"/>
          </p:nvPr>
        </p:nvSpPr>
        <p:spPr>
          <a:xfrm>
            <a:off x="704692" y="2706721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Maintenance Schedule</a:t>
            </a:r>
          </a:p>
        </p:txBody>
      </p:sp>
      <p:sp>
        <p:nvSpPr>
          <p:cNvPr id="188" name="A Maintenance Schedule should include:…"/>
          <p:cNvSpPr txBox="1">
            <a:spLocks noGrp="1"/>
          </p:cNvSpPr>
          <p:nvPr>
            <p:ph type="body" sz="half" idx="1"/>
          </p:nvPr>
        </p:nvSpPr>
        <p:spPr>
          <a:xfrm>
            <a:off x="704692" y="4139885"/>
            <a:ext cx="10284600" cy="960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Maintenance Schedule should include: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Maintenance Type (predefined in the SSP)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Maintenance Performed 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Performed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Authorized Resource Who Performed Maintenance</a:t>
            </a:r>
          </a:p>
          <a:p>
            <a:pPr lvl="2"/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Status</a:t>
            </a:r>
          </a:p>
        </p:txBody>
      </p:sp>
      <p:graphicFrame>
        <p:nvGraphicFramePr>
          <p:cNvPr id="189" name="Table"/>
          <p:cNvGraphicFramePr/>
          <p:nvPr>
            <p:extLst>
              <p:ext uri="{D42A27DB-BD31-4B8C-83A1-F6EECF244321}">
                <p14:modId xmlns:p14="http://schemas.microsoft.com/office/powerpoint/2010/main" val="2712829039"/>
              </p:ext>
            </p:extLst>
          </p:nvPr>
        </p:nvGraphicFramePr>
        <p:xfrm>
          <a:off x="10870651" y="2465628"/>
          <a:ext cx="12889356" cy="9406572"/>
        </p:xfrm>
        <a:graphic>
          <a:graphicData uri="http://schemas.openxmlformats.org/drawingml/2006/table">
            <a:tbl>
              <a:tblPr firstCol="1"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tableStyleId>{4C3C2611-4C71-4FC5-86AE-919BDF0F9419}</a:tableStyleId>
              </a:tblPr>
              <a:tblGrid>
                <a:gridCol w="21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7762">
                <a:tc gridSpan="6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Maintenance Schedule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Asset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Maintenance Type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Maintenance Performed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CUI?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Date Maintenance Performed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2400" b="1"/>
                        <a:t>Maintenance Performed By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Computer 1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Corrective 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Reinstalling drivers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No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1/1/2022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John Smith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Computer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/>
                        <a:t>Computer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400" b="1" dirty="0"/>
                        <a:t>Computer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C01A1B7-0A3E-44D9-9060-ED85660CB62B}"/>
              </a:ext>
            </a:extLst>
          </p:cNvPr>
          <p:cNvSpPr/>
          <p:nvPr/>
        </p:nvSpPr>
        <p:spPr>
          <a:xfrm>
            <a:off x="0" y="0"/>
            <a:ext cx="24384000" cy="13803086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89A0F-CCEE-45E0-A50F-D6EFBEEA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29" y="10219966"/>
            <a:ext cx="6390644" cy="49382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5827B49-E449-432A-ADD0-D4D478E8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252" y="12026007"/>
            <a:ext cx="1148050" cy="115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705D273DDA740A5E169F5F251FB48" ma:contentTypeVersion="13" ma:contentTypeDescription="Create a new document." ma:contentTypeScope="" ma:versionID="9a532ef1a33a4cbdd4240eba4383d34f">
  <xsd:schema xmlns:xsd="http://www.w3.org/2001/XMLSchema" xmlns:xs="http://www.w3.org/2001/XMLSchema" xmlns:p="http://schemas.microsoft.com/office/2006/metadata/properties" xmlns:ns2="86da71b9-8061-458f-900c-96816f93b8ea" xmlns:ns3="c5bf1caa-37a8-44ad-90f1-f9a3bf07c945" targetNamespace="http://schemas.microsoft.com/office/2006/metadata/properties" ma:root="true" ma:fieldsID="e86988da89f7a9150ea4ebae3b77a1fe" ns2:_="" ns3:_="">
    <xsd:import namespace="86da71b9-8061-458f-900c-96816f93b8ea"/>
    <xsd:import namespace="c5bf1caa-37a8-44ad-90f1-f9a3bf07c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a71b9-8061-458f-900c-96816f93b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a161d31-3945-4fa9-8877-60808e52bc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f1caa-37a8-44ad-90f1-f9a3bf07c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93c8f2b-14de-4127-b3b8-e53a50798b3b}" ma:internalName="TaxCatchAll" ma:showField="CatchAllData" ma:web="c5bf1caa-37a8-44ad-90f1-f9a3bf07c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bf1caa-37a8-44ad-90f1-f9a3bf07c945" xsi:nil="true"/>
    <lcf76f155ced4ddcb4097134ff3c332f xmlns="86da71b9-8061-458f-900c-96816f93b8e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00D5B-DE6C-4121-B95D-F9CF74480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a71b9-8061-458f-900c-96816f93b8ea"/>
    <ds:schemaRef ds:uri="c5bf1caa-37a8-44ad-90f1-f9a3bf07c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2E3F99-0FFF-4BCC-80FC-82EBC79A4E8D}">
  <ds:schemaRefs>
    <ds:schemaRef ds:uri="http://schemas.microsoft.com/office/2006/metadata/properties"/>
    <ds:schemaRef ds:uri="http://schemas.microsoft.com/office/infopath/2007/PartnerControls"/>
    <ds:schemaRef ds:uri="c5bf1caa-37a8-44ad-90f1-f9a3bf07c945"/>
    <ds:schemaRef ds:uri="86da71b9-8061-458f-900c-96816f93b8ea"/>
  </ds:schemaRefs>
</ds:datastoreItem>
</file>

<file path=customXml/itemProps3.xml><?xml version="1.0" encoding="utf-8"?>
<ds:datastoreItem xmlns:ds="http://schemas.openxmlformats.org/officeDocument/2006/customXml" ds:itemID="{E09B193B-EF2D-4CC1-9005-234803DF6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900</Words>
  <Application>Microsoft Office PowerPoint</Application>
  <PresentationFormat>Custom</PresentationFormat>
  <Paragraphs>261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Helvetica Neue</vt:lpstr>
      <vt:lpstr>Helvetica Neue Medium</vt:lpstr>
      <vt:lpstr>Klavika Bd</vt:lpstr>
      <vt:lpstr>Segoe UI Light</vt:lpstr>
      <vt:lpstr>Tahoma</vt:lpstr>
      <vt:lpstr>21_BasicWhite</vt:lpstr>
      <vt:lpstr>The CMMC Documentation Challenge</vt:lpstr>
      <vt:lpstr>Documentation Examples</vt:lpstr>
      <vt:lpstr>Access Control</vt:lpstr>
      <vt:lpstr>Awareness and Training</vt:lpstr>
      <vt:lpstr>Audit and Accountability</vt:lpstr>
      <vt:lpstr>Configuration Management</vt:lpstr>
      <vt:lpstr>Identification and Authentication </vt:lpstr>
      <vt:lpstr>Incident Response</vt:lpstr>
      <vt:lpstr>Maintenance</vt:lpstr>
      <vt:lpstr>Media Protection</vt:lpstr>
      <vt:lpstr>Personnel Security</vt:lpstr>
      <vt:lpstr>Physical Protection</vt:lpstr>
      <vt:lpstr>Risk Assessment</vt:lpstr>
      <vt:lpstr>Security Assessment</vt:lpstr>
      <vt:lpstr>Security and Communications Protection</vt:lpstr>
      <vt:lpstr>System and Information Integrity</vt:lpstr>
      <vt:lpstr>Finis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 Challenge Webinar</dc:title>
  <dc:creator>Orlee Berlove</dc:creator>
  <cp:lastModifiedBy>Orlee Berlove</cp:lastModifiedBy>
  <cp:revision>22</cp:revision>
  <dcterms:modified xsi:type="dcterms:W3CDTF">2022-03-16T17:01:16Z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0x010100353705D273DDA740A5E169F5F251FB48</vt:lpwstr>
  </property>
</Properties>
</file>